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4"/>
  </p:notesMasterIdLst>
  <p:sldIdLst>
    <p:sldId id="256" r:id="rId2"/>
    <p:sldId id="301" r:id="rId3"/>
    <p:sldId id="258" r:id="rId4"/>
    <p:sldId id="292" r:id="rId5"/>
    <p:sldId id="294" r:id="rId6"/>
    <p:sldId id="297" r:id="rId7"/>
    <p:sldId id="298" r:id="rId8"/>
    <p:sldId id="299" r:id="rId9"/>
    <p:sldId id="302" r:id="rId10"/>
    <p:sldId id="308" r:id="rId11"/>
    <p:sldId id="303" r:id="rId12"/>
    <p:sldId id="304" r:id="rId13"/>
    <p:sldId id="307" r:id="rId14"/>
    <p:sldId id="305" r:id="rId15"/>
    <p:sldId id="306" r:id="rId16"/>
    <p:sldId id="309" r:id="rId17"/>
    <p:sldId id="310" r:id="rId18"/>
    <p:sldId id="311" r:id="rId19"/>
    <p:sldId id="314" r:id="rId20"/>
    <p:sldId id="315" r:id="rId21"/>
    <p:sldId id="316" r:id="rId22"/>
    <p:sldId id="317" r:id="rId2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u Zhu" initials="JZ" lastIdx="2" clrIdx="0">
    <p:extLst>
      <p:ext uri="{19B8F6BF-5375-455C-9EA6-DF929625EA0E}">
        <p15:presenceInfo xmlns:p15="http://schemas.microsoft.com/office/powerpoint/2012/main" userId="d514f7fd393e675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373"/>
    <p:restoredTop sz="93392"/>
  </p:normalViewPr>
  <p:slideViewPr>
    <p:cSldViewPr snapToGrid="0" snapToObjects="1">
      <p:cViewPr varScale="1">
        <p:scale>
          <a:sx n="101" d="100"/>
          <a:sy n="101" d="100"/>
        </p:scale>
        <p:origin x="1032" y="1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napToObjects="1">
      <p:cViewPr varScale="1">
        <p:scale>
          <a:sx n="82" d="100"/>
          <a:sy n="82" d="100"/>
        </p:scale>
        <p:origin x="3104" y="16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FB0231-DA3F-4846-8477-D98B3A9DC281}" type="datetimeFigureOut">
              <a:rPr lang="en-US" smtClean="0"/>
              <a:t>6/16/20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4428D9-DEC6-D844-85A9-E0A9F3F81F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398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4428D9-DEC6-D844-85A9-E0A9F3F81FF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6246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4428D9-DEC6-D844-85A9-E0A9F3F81FF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9207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6/13/20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DB351-E5A0-5B4C-AB74-A87B4AFD61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98064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6/13/20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DB351-E5A0-5B4C-AB74-A87B4AFD61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8340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6/13/20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DB351-E5A0-5B4C-AB74-A87B4AFD61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0518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6/13/20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DB351-E5A0-5B4C-AB74-A87B4AFD61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4966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6/13/20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DB351-E5A0-5B4C-AB74-A87B4AFD61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2207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6/13/20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DB351-E5A0-5B4C-AB74-A87B4AFD61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6839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6/13/20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DB351-E5A0-5B4C-AB74-A87B4AFD61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8968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6/13/20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DB351-E5A0-5B4C-AB74-A87B4AFD61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5464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6/13/20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DB351-E5A0-5B4C-AB74-A87B4AFD61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0023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6/13/20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DB351-E5A0-5B4C-AB74-A87B4AFD61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4435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6/13/20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DB351-E5A0-5B4C-AB74-A87B4AFD61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1283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6/13/20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FDB351-E5A0-5B4C-AB74-A87B4AFD61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2287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uangliu/pytorch-cifar" TargetMode="Externa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mailto:j.zhuang@yale.edu" TargetMode="External"/><Relationship Id="rId2" Type="http://schemas.openxmlformats.org/officeDocument/2006/relationships/hyperlink" Target="https://github.com/juntang-zhuang/torch_ACA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C8ECFEF-86AA-6842-A87D-2E23676F0F3C}"/>
              </a:ext>
            </a:extLst>
          </p:cNvPr>
          <p:cNvSpPr txBox="1"/>
          <p:nvPr/>
        </p:nvSpPr>
        <p:spPr>
          <a:xfrm>
            <a:off x="1429532" y="2545961"/>
            <a:ext cx="628493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harter Roman" panose="02040503050506020203" pitchFamily="18" charset="0"/>
                <a:cs typeface="Calibri" panose="020F0502020204030204" pitchFamily="34" charset="0"/>
              </a:rPr>
              <a:t>Adaptive Checkpoint Adjoint Method for Gradient Estimation in Neural ODE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E356258-D39A-A741-8C1A-33C4150F0BC3}"/>
              </a:ext>
            </a:extLst>
          </p:cNvPr>
          <p:cNvSpPr txBox="1"/>
          <p:nvPr/>
        </p:nvSpPr>
        <p:spPr>
          <a:xfrm>
            <a:off x="1429532" y="4018610"/>
            <a:ext cx="66012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>
                <a:latin typeface="Charter Roman" panose="02040503050506020203" pitchFamily="18" charset="0"/>
                <a:cs typeface="Calibri" panose="020F0502020204030204" pitchFamily="34" charset="0"/>
              </a:rPr>
              <a:t>Juntang Zhuang</a:t>
            </a:r>
            <a:r>
              <a:rPr lang="en-US" altLang="zh-CN" dirty="0">
                <a:latin typeface="Charter Roman" panose="02040503050506020203" pitchFamily="18" charset="0"/>
                <a:cs typeface="Calibri" panose="020F0502020204030204" pitchFamily="34" charset="0"/>
              </a:rPr>
              <a:t>,</a:t>
            </a:r>
            <a:r>
              <a:rPr lang="zh-CN" altLang="en-US" dirty="0">
                <a:latin typeface="Charter Roman" panose="02040503050506020203" pitchFamily="18" charset="0"/>
                <a:cs typeface="Calibri" panose="020F0502020204030204" pitchFamily="34" charset="0"/>
              </a:rPr>
              <a:t> </a:t>
            </a:r>
            <a:r>
              <a:rPr lang="en-US" altLang="zh-CN" dirty="0" err="1">
                <a:latin typeface="Charter Roman" panose="02040503050506020203" pitchFamily="18" charset="0"/>
                <a:cs typeface="Calibri" panose="020F0502020204030204" pitchFamily="34" charset="0"/>
              </a:rPr>
              <a:t>Nicha</a:t>
            </a:r>
            <a:r>
              <a:rPr lang="zh-CN" altLang="en-US" dirty="0">
                <a:latin typeface="Charter Roman" panose="02040503050506020203" pitchFamily="18" charset="0"/>
                <a:cs typeface="Calibri" panose="020F0502020204030204" pitchFamily="34" charset="0"/>
              </a:rPr>
              <a:t> </a:t>
            </a:r>
            <a:r>
              <a:rPr lang="en-US" altLang="zh-CN" dirty="0">
                <a:latin typeface="Charter Roman" panose="02040503050506020203" pitchFamily="18" charset="0"/>
                <a:cs typeface="Calibri" panose="020F0502020204030204" pitchFamily="34" charset="0"/>
              </a:rPr>
              <a:t>C.</a:t>
            </a:r>
            <a:r>
              <a:rPr lang="zh-CN" altLang="en-US" dirty="0">
                <a:latin typeface="Charter Roman" panose="02040503050506020203" pitchFamily="18" charset="0"/>
                <a:cs typeface="Calibri" panose="020F0502020204030204" pitchFamily="34" charset="0"/>
              </a:rPr>
              <a:t> </a:t>
            </a:r>
            <a:r>
              <a:rPr lang="en-US" altLang="zh-CN" dirty="0" err="1">
                <a:latin typeface="Charter Roman" panose="02040503050506020203" pitchFamily="18" charset="0"/>
                <a:cs typeface="Calibri" panose="020F0502020204030204" pitchFamily="34" charset="0"/>
              </a:rPr>
              <a:t>Dvornek</a:t>
            </a:r>
            <a:r>
              <a:rPr lang="en-US" altLang="zh-CN" dirty="0">
                <a:latin typeface="Charter Roman" panose="02040503050506020203" pitchFamily="18" charset="0"/>
                <a:cs typeface="Calibri" panose="020F0502020204030204" pitchFamily="34" charset="0"/>
              </a:rPr>
              <a:t>,</a:t>
            </a:r>
            <a:r>
              <a:rPr lang="zh-CN" altLang="en-US" dirty="0">
                <a:latin typeface="Charter Roman" panose="02040503050506020203" pitchFamily="18" charset="0"/>
                <a:cs typeface="Calibri" panose="020F0502020204030204" pitchFamily="34" charset="0"/>
              </a:rPr>
              <a:t> </a:t>
            </a:r>
            <a:r>
              <a:rPr lang="en-US" altLang="zh-CN" dirty="0" err="1">
                <a:latin typeface="Charter Roman" panose="02040503050506020203" pitchFamily="18" charset="0"/>
                <a:cs typeface="Calibri" panose="020F0502020204030204" pitchFamily="34" charset="0"/>
              </a:rPr>
              <a:t>Xiaoxiao</a:t>
            </a:r>
            <a:r>
              <a:rPr lang="zh-CN" altLang="en-US" dirty="0">
                <a:latin typeface="Charter Roman" panose="02040503050506020203" pitchFamily="18" charset="0"/>
                <a:cs typeface="Calibri" panose="020F0502020204030204" pitchFamily="34" charset="0"/>
              </a:rPr>
              <a:t> </a:t>
            </a:r>
            <a:r>
              <a:rPr lang="en-US" altLang="zh-CN" dirty="0">
                <a:latin typeface="Charter Roman" panose="02040503050506020203" pitchFamily="18" charset="0"/>
                <a:cs typeface="Calibri" panose="020F0502020204030204" pitchFamily="34" charset="0"/>
              </a:rPr>
              <a:t>Li,</a:t>
            </a:r>
            <a:r>
              <a:rPr lang="zh-CN" altLang="en-US" dirty="0">
                <a:latin typeface="Charter Roman" panose="02040503050506020203" pitchFamily="18" charset="0"/>
                <a:cs typeface="Calibri" panose="020F0502020204030204" pitchFamily="34" charset="0"/>
              </a:rPr>
              <a:t> </a:t>
            </a:r>
            <a:r>
              <a:rPr lang="en-US" dirty="0">
                <a:latin typeface="Charter Roman" panose="02040503050506020203" pitchFamily="18" charset="0"/>
                <a:cs typeface="Calibri" panose="020F0502020204030204" pitchFamily="34" charset="0"/>
              </a:rPr>
              <a:t>Sekhar </a:t>
            </a:r>
            <a:r>
              <a:rPr lang="en-US" dirty="0" err="1">
                <a:latin typeface="Charter Roman" panose="02040503050506020203" pitchFamily="18" charset="0"/>
                <a:cs typeface="Calibri" panose="020F0502020204030204" pitchFamily="34" charset="0"/>
              </a:rPr>
              <a:t>Tatikonda</a:t>
            </a:r>
            <a:r>
              <a:rPr lang="en-US" dirty="0">
                <a:latin typeface="Charter Roman" panose="02040503050506020203" pitchFamily="18" charset="0"/>
                <a:cs typeface="Calibri" panose="020F0502020204030204" pitchFamily="34" charset="0"/>
              </a:rPr>
              <a:t>, Xenophon </a:t>
            </a:r>
            <a:r>
              <a:rPr lang="en-US" dirty="0" err="1">
                <a:latin typeface="Charter Roman" panose="02040503050506020203" pitchFamily="18" charset="0"/>
                <a:cs typeface="Calibri" panose="020F0502020204030204" pitchFamily="34" charset="0"/>
              </a:rPr>
              <a:t>Papademetris</a:t>
            </a:r>
            <a:r>
              <a:rPr lang="en-US" dirty="0">
                <a:latin typeface="Charter Roman" panose="02040503050506020203" pitchFamily="18" charset="0"/>
                <a:cs typeface="Calibri" panose="020F0502020204030204" pitchFamily="34" charset="0"/>
              </a:rPr>
              <a:t>, James Duncan</a:t>
            </a:r>
            <a:endParaRPr lang="en-US" altLang="zh-CN" baseline="30000" dirty="0">
              <a:latin typeface="Charter Roman" panose="02040503050506020203" pitchFamily="18" charset="0"/>
              <a:cs typeface="Calibri" panose="020F0502020204030204" pitchFamily="34" charset="0"/>
            </a:endParaRPr>
          </a:p>
          <a:p>
            <a:pPr algn="ctr"/>
            <a:r>
              <a:rPr lang="en-US" altLang="zh-CN" i="1" dirty="0">
                <a:latin typeface="Charter Roman" panose="02040503050506020203" pitchFamily="18" charset="0"/>
                <a:cs typeface="Calibri" panose="020F0502020204030204" pitchFamily="34" charset="0"/>
              </a:rPr>
              <a:t>Yale</a:t>
            </a:r>
            <a:r>
              <a:rPr lang="zh-CN" altLang="en-US" i="1" dirty="0">
                <a:latin typeface="Charter Roman" panose="02040503050506020203" pitchFamily="18" charset="0"/>
                <a:cs typeface="Calibri" panose="020F0502020204030204" pitchFamily="34" charset="0"/>
              </a:rPr>
              <a:t> </a:t>
            </a:r>
            <a:r>
              <a:rPr lang="en-US" altLang="zh-CN" i="1" dirty="0">
                <a:latin typeface="Charter Roman" panose="02040503050506020203" pitchFamily="18" charset="0"/>
                <a:cs typeface="Calibri" panose="020F0502020204030204" pitchFamily="34" charset="0"/>
              </a:rPr>
              <a:t>University</a:t>
            </a:r>
            <a:endParaRPr lang="en-US" i="1" dirty="0">
              <a:latin typeface="Charter Roman" panose="02040503050506020203" pitchFamily="18" charset="0"/>
              <a:cs typeface="Calibri" panose="020F0502020204030204" pitchFamily="34" charset="0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A821E12F-888A-5740-AE58-B0F81768C5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05914" y="272736"/>
            <a:ext cx="1049670" cy="1308588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F4F3C2C1-8AED-F840-8925-F41E0C04E2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9873" y="272736"/>
            <a:ext cx="1429535" cy="1497934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75ACAE2-B608-1F42-A435-FF9E6489D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DB351-E5A0-5B4C-AB74-A87B4AFD614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0141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3FB12D1-54E7-9E46-B404-2BA3D654671F}"/>
              </a:ext>
            </a:extLst>
          </p:cNvPr>
          <p:cNvSpPr txBox="1"/>
          <p:nvPr/>
        </p:nvSpPr>
        <p:spPr>
          <a:xfrm>
            <a:off x="127000" y="293470"/>
            <a:ext cx="88900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Charter Roman" panose="02040503050506020203" pitchFamily="18" charset="0"/>
              </a:rPr>
              <a:t>Comparison of different methods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6D62FD5-5DF6-BC42-827E-55E6217340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009" r="1388" b="26091"/>
          <a:stretch/>
        </p:blipFill>
        <p:spPr>
          <a:xfrm>
            <a:off x="4572000" y="1136851"/>
            <a:ext cx="4572000" cy="299064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5386FA0-2199-564B-8072-22BA89E99D45}"/>
              </a:ext>
            </a:extLst>
          </p:cNvPr>
          <p:cNvSpPr txBox="1"/>
          <p:nvPr/>
        </p:nvSpPr>
        <p:spPr>
          <a:xfrm>
            <a:off x="1149350" y="4355328"/>
            <a:ext cx="287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harter Roman" panose="02040503050506020203" pitchFamily="18" charset="0"/>
              </a:rPr>
              <a:t>Forward-time trajectory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BC2F771-DE00-4848-81EC-B89029D796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96" r="54821" b="26091"/>
          <a:stretch/>
        </p:blipFill>
        <p:spPr>
          <a:xfrm>
            <a:off x="558800" y="1136851"/>
            <a:ext cx="3873500" cy="299064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6F507A7-6037-944F-AB1D-0C01273832F9}"/>
              </a:ext>
            </a:extLst>
          </p:cNvPr>
          <p:cNvSpPr txBox="1"/>
          <p:nvPr/>
        </p:nvSpPr>
        <p:spPr>
          <a:xfrm>
            <a:off x="5194300" y="4355328"/>
            <a:ext cx="287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harter Roman" panose="02040503050506020203" pitchFamily="18" charset="0"/>
              </a:rPr>
              <a:t>Reverse-time trajectory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1ABEFE17-4FE3-F74C-ACE2-5737DB786E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DB351-E5A0-5B4C-AB74-A87B4AFD614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3861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56B0C03-7D3A-DC4C-8238-EB5A31B3AB64}"/>
              </a:ext>
            </a:extLst>
          </p:cNvPr>
          <p:cNvSpPr txBox="1"/>
          <p:nvPr/>
        </p:nvSpPr>
        <p:spPr>
          <a:xfrm>
            <a:off x="127000" y="293470"/>
            <a:ext cx="88900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Charter Roman" panose="02040503050506020203" pitchFamily="18" charset="0"/>
              </a:rPr>
              <a:t>Comparison with naïve method (direct back-prop through ODE solver)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C523C4-1BA0-5347-8DE9-46F5E0B1C2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9375" y="2009107"/>
            <a:ext cx="3676650" cy="115319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7EE4047-453A-C146-9CA2-2B1745438B6A}"/>
                  </a:ext>
                </a:extLst>
              </p:cNvPr>
              <p:cNvSpPr txBox="1"/>
              <p:nvPr/>
            </p:nvSpPr>
            <p:spPr>
              <a:xfrm>
                <a:off x="431800" y="965200"/>
                <a:ext cx="805180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latin typeface="Charter Roman" panose="02040503050506020203" pitchFamily="18" charset="0"/>
                  </a:rPr>
                  <a:t>Forward-pass of a single numerical step:</a:t>
                </a:r>
                <a:endParaRPr lang="en-US" dirty="0">
                  <a:latin typeface="Charter Roman" panose="02040503050506020203" pitchFamily="18" charset="0"/>
                </a:endParaRPr>
              </a:p>
              <a:p>
                <a:r>
                  <a:rPr lang="en-US" dirty="0">
                    <a:latin typeface="Charter Roman" panose="02040503050506020203" pitchFamily="18" charset="0"/>
                  </a:rPr>
                  <a:t>        Suppose it takes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>
                    <a:latin typeface="Charter Roman" panose="02040503050506020203" pitchFamily="18" charset="0"/>
                  </a:rPr>
                  <a:t> steps to find an acceptable </a:t>
                </a:r>
                <a:r>
                  <a:rPr lang="en-US" dirty="0" err="1">
                    <a:latin typeface="Charter Roman" panose="02040503050506020203" pitchFamily="18" charset="0"/>
                  </a:rPr>
                  <a:t>stepsize</a:t>
                </a:r>
                <a:r>
                  <a:rPr lang="en-US" dirty="0">
                    <a:latin typeface="Charter Roman" panose="02040503050506020203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dirty="0">
                    <a:latin typeface="Charter Roman" panose="02040503050506020203" pitchFamily="18" charset="0"/>
                  </a:rPr>
                  <a:t>, such that the estimated error is below tolerance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𝑒𝑟𝑟𝑜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𝑡𝑜𝑙𝑒𝑟𝑎𝑛𝑐𝑒</m:t>
                    </m:r>
                  </m:oMath>
                </a14:m>
                <a:r>
                  <a:rPr lang="en-US" dirty="0">
                    <a:latin typeface="Charter Roman" panose="02040503050506020203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7EE4047-453A-C146-9CA2-2B1745438B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800" y="965200"/>
                <a:ext cx="8051800" cy="923330"/>
              </a:xfrm>
              <a:prstGeom prst="rect">
                <a:avLst/>
              </a:prstGeom>
              <a:blipFill>
                <a:blip r:embed="rId3"/>
                <a:stretch>
                  <a:fillRect l="-630" t="-2703" b="-94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D167D9C3-016F-3244-B179-86681D3862EA}"/>
              </a:ext>
            </a:extLst>
          </p:cNvPr>
          <p:cNvSpPr txBox="1"/>
          <p:nvPr/>
        </p:nvSpPr>
        <p:spPr>
          <a:xfrm>
            <a:off x="431800" y="3429000"/>
            <a:ext cx="805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Charter Roman" panose="02040503050506020203" pitchFamily="18" charset="0"/>
              </a:rPr>
              <a:t>Backward-pass of a single numerical step: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7A48586-0FFE-A747-9B97-116FB93FA6BD}"/>
              </a:ext>
            </a:extLst>
          </p:cNvPr>
          <p:cNvGrpSpPr/>
          <p:nvPr/>
        </p:nvGrpSpPr>
        <p:grpSpPr>
          <a:xfrm>
            <a:off x="219074" y="3908862"/>
            <a:ext cx="8797926" cy="2585323"/>
            <a:chOff x="219074" y="3908862"/>
            <a:chExt cx="8797926" cy="258532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3AC2E501-5F63-3741-83B9-9EF016FA498A}"/>
                    </a:ext>
                  </a:extLst>
                </p:cNvPr>
                <p:cNvSpPr txBox="1"/>
                <p:nvPr/>
              </p:nvSpPr>
              <p:spPr>
                <a:xfrm>
                  <a:off x="219074" y="3908862"/>
                  <a:ext cx="5000626" cy="258532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>
                      <a:latin typeface="Charter Roman" panose="02040503050506020203" pitchFamily="18" charset="0"/>
                    </a:rPr>
                    <a:t>Naïve method</a:t>
                  </a:r>
                </a:p>
                <a:p>
                  <a:pPr algn="ctr"/>
                  <a:endParaRPr lang="en-US" dirty="0">
                    <a:latin typeface="Charter Roman" panose="02040503050506020203" pitchFamily="18" charset="0"/>
                  </a:endParaRPr>
                </a:p>
                <a:p>
                  <a:pPr algn="ctr"/>
                  <a:r>
                    <a:rPr lang="en-US" dirty="0">
                      <a:latin typeface="Charter Roman" panose="02040503050506020203" pitchFamily="18" charset="0"/>
                    </a:rPr>
                    <a:t>Take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a14:m>
                  <a:r>
                    <a:rPr lang="en-US" dirty="0">
                      <a:latin typeface="Charter Roman" panose="02040503050506020203" pitchFamily="18" charset="0"/>
                    </a:rPr>
                    <a:t> as a recursive function of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a14:m>
                  <a:r>
                    <a:rPr lang="en-US" dirty="0">
                      <a:latin typeface="Charter Roman" panose="02040503050506020203" pitchFamily="18" charset="0"/>
                    </a:rPr>
                    <a:t> and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a14:m>
                  <a:endParaRPr lang="en-US" dirty="0">
                    <a:latin typeface="Charter Roman" panose="02040503050506020203" pitchFamily="18" charset="0"/>
                  </a:endParaRPr>
                </a:p>
                <a:p>
                  <a:pPr algn="ctr"/>
                  <a:endParaRPr lang="en-US" dirty="0">
                    <a:latin typeface="Charter Roman" panose="02040503050506020203" pitchFamily="18" charset="0"/>
                  </a:endParaRPr>
                </a:p>
                <a:p>
                  <a:pPr algn="ctr"/>
                  <a:r>
                    <a:rPr lang="en-US" dirty="0">
                      <a:latin typeface="Charter Roman" panose="02040503050506020203" pitchFamily="18" charset="0"/>
                    </a:rPr>
                    <a:t>Equivalent depth of computation graph is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en-US" dirty="0">
                    <a:latin typeface="Charter Roman" panose="02040503050506020203" pitchFamily="18" charset="0"/>
                  </a:endParaRPr>
                </a:p>
                <a:p>
                  <a:pPr algn="ctr"/>
                  <a:endParaRPr lang="en-US" dirty="0">
                    <a:latin typeface="Charter Roman" panose="02040503050506020203" pitchFamily="18" charset="0"/>
                  </a:endParaRPr>
                </a:p>
                <a:p>
                  <a:pPr algn="ctr"/>
                  <a:r>
                    <a:rPr lang="en-US" dirty="0">
                      <a:latin typeface="Charter Roman" panose="02040503050506020203" pitchFamily="18" charset="0"/>
                    </a:rPr>
                    <a:t>The deeper computation graph might cause numerical errors in gradient estimation (vanishing or exploding gradient)</a:t>
                  </a: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3AC2E501-5F63-3741-83B9-9EF016FA49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9074" y="3908862"/>
                  <a:ext cx="5000626" cy="2585323"/>
                </a:xfrm>
                <a:prstGeom prst="rect">
                  <a:avLst/>
                </a:prstGeom>
                <a:blipFill>
                  <a:blip r:embed="rId4"/>
                  <a:stretch>
                    <a:fillRect l="-253" t="-980" b="-245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73E06C26-33C1-8944-94E8-D729742692B7}"/>
                    </a:ext>
                  </a:extLst>
                </p:cNvPr>
                <p:cNvSpPr txBox="1"/>
                <p:nvPr/>
              </p:nvSpPr>
              <p:spPr>
                <a:xfrm>
                  <a:off x="5416550" y="3908862"/>
                  <a:ext cx="3600450" cy="230832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>
                      <a:latin typeface="Charter Roman" panose="02040503050506020203" pitchFamily="18" charset="0"/>
                    </a:rPr>
                    <a:t>ACA (ours)</a:t>
                  </a:r>
                </a:p>
                <a:p>
                  <a:pPr algn="ctr"/>
                  <a:endParaRPr lang="en-US" dirty="0">
                    <a:latin typeface="Charter Roman" panose="02040503050506020203" pitchFamily="18" charset="0"/>
                  </a:endParaRPr>
                </a:p>
                <a:p>
                  <a:pPr algn="ctr"/>
                  <a:r>
                    <a:rPr lang="en-US" dirty="0">
                      <a:latin typeface="Charter Roman" panose="02040503050506020203" pitchFamily="18" charset="0"/>
                    </a:rPr>
                    <a:t>Take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a14:m>
                  <a:r>
                    <a:rPr lang="en-US" dirty="0">
                      <a:latin typeface="Charter Roman" panose="02040503050506020203" pitchFamily="18" charset="0"/>
                    </a:rPr>
                    <a:t> as a constant </a:t>
                  </a:r>
                </a:p>
                <a:p>
                  <a:pPr algn="ctr"/>
                  <a:endParaRPr lang="en-US" dirty="0">
                    <a:latin typeface="Charter Roman" panose="02040503050506020203" pitchFamily="18" charset="0"/>
                  </a:endParaRPr>
                </a:p>
                <a:p>
                  <a:pPr algn="ctr"/>
                  <a:r>
                    <a:rPr lang="en-US" dirty="0">
                      <a:latin typeface="Charter Roman" panose="02040503050506020203" pitchFamily="18" charset="0"/>
                    </a:rPr>
                    <a:t>Equivalent depth is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(1)</m:t>
                      </m:r>
                    </m:oMath>
                  </a14:m>
                  <a:endParaRPr lang="en-US" dirty="0">
                    <a:latin typeface="Charter Roman" panose="02040503050506020203" pitchFamily="18" charset="0"/>
                  </a:endParaRPr>
                </a:p>
                <a:p>
                  <a:pPr algn="ctr"/>
                  <a:endParaRPr lang="en-US" dirty="0">
                    <a:latin typeface="Charter Roman" panose="02040503050506020203" pitchFamily="18" charset="0"/>
                  </a:endParaRPr>
                </a:p>
                <a:p>
                  <a:pPr algn="ctr"/>
                  <a:r>
                    <a:rPr lang="en-US" dirty="0">
                      <a:latin typeface="Charter Roman" panose="02040503050506020203" pitchFamily="18" charset="0"/>
                    </a:rPr>
                    <a:t>The exploding and vanishing gradient issue is alleviated</a:t>
                  </a:r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73E06C26-33C1-8944-94E8-D729742692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16550" y="3908862"/>
                  <a:ext cx="3600450" cy="2308324"/>
                </a:xfrm>
                <a:prstGeom prst="rect">
                  <a:avLst/>
                </a:prstGeom>
                <a:blipFill>
                  <a:blip r:embed="rId5"/>
                  <a:stretch>
                    <a:fillRect t="-1093" b="-273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EAB5C59-4767-3144-8D36-24B5459501D7}"/>
                </a:ext>
              </a:extLst>
            </p:cNvPr>
            <p:cNvCxnSpPr/>
            <p:nvPr/>
          </p:nvCxnSpPr>
          <p:spPr>
            <a:xfrm>
              <a:off x="431800" y="4368800"/>
              <a:ext cx="8458200" cy="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6E1A374-6D14-CB46-9CDC-DF6794EFDA2B}"/>
                </a:ext>
              </a:extLst>
            </p:cNvPr>
            <p:cNvCxnSpPr/>
            <p:nvPr/>
          </p:nvCxnSpPr>
          <p:spPr>
            <a:xfrm>
              <a:off x="342900" y="6494185"/>
              <a:ext cx="8458200" cy="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20FAB3E-38E5-054C-8CC9-C5ECBFCD83A3}"/>
                </a:ext>
              </a:extLst>
            </p:cNvPr>
            <p:cNvCxnSpPr/>
            <p:nvPr/>
          </p:nvCxnSpPr>
          <p:spPr>
            <a:xfrm>
              <a:off x="419101" y="3908862"/>
              <a:ext cx="8458200" cy="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FDDD58FC-B3A1-104C-BF55-75E0FE911D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DB351-E5A0-5B4C-AB74-A87B4AFD614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77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3FB12D1-54E7-9E46-B404-2BA3D654671F}"/>
              </a:ext>
            </a:extLst>
          </p:cNvPr>
          <p:cNvSpPr txBox="1"/>
          <p:nvPr/>
        </p:nvSpPr>
        <p:spPr>
          <a:xfrm>
            <a:off x="127000" y="293470"/>
            <a:ext cx="88900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Charter Roman" panose="02040503050506020203" pitchFamily="18" charset="0"/>
              </a:rPr>
              <a:t>Comparison of different methods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0791CA-EC71-6545-9A2E-08794589AA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181" r="7432" b="28059"/>
          <a:stretch/>
        </p:blipFill>
        <p:spPr>
          <a:xfrm>
            <a:off x="25400" y="1106316"/>
            <a:ext cx="9129034" cy="144638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F71A38A-F356-4E4B-913B-10ADD7F26140}"/>
                  </a:ext>
                </a:extLst>
              </p:cNvPr>
              <p:cNvSpPr txBox="1"/>
              <p:nvPr/>
            </p:nvSpPr>
            <p:spPr>
              <a:xfrm>
                <a:off x="475117" y="2985459"/>
                <a:ext cx="8229600" cy="17765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dirty="0">
                    <a:latin typeface="Charter Roman" panose="02040503050506020203" pitchFamily="18" charset="0"/>
                  </a:rPr>
                  <a:t>:      Number of layers (or parameters)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lang="en-US" dirty="0">
                  <a:latin typeface="Charter Roman" panose="02040503050506020203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>
                    <a:latin typeface="Charter Roman" panose="02040503050506020203" pitchFamily="18" charset="0"/>
                  </a:rPr>
                  <a:t>:      Number of discretized time points in forward-time numerical integration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dirty="0">
                    <a:latin typeface="Charter Roman" panose="02040503050506020203" pitchFamily="18" charset="0"/>
                  </a:rPr>
                  <a:t>:      Number of discretized time points in reverse-time numerical integration. Note that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dirty="0">
                    <a:latin typeface="Charter Roman" panose="02040503050506020203" pitchFamily="18" charset="0"/>
                  </a:rPr>
                  <a:t> is only meaningful for adjoint method [1]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>
                    <a:latin typeface="Charter Roman" panose="02040503050506020203" pitchFamily="18" charset="0"/>
                  </a:rPr>
                  <a:t>:      Average number of iterations to find an acceptable </a:t>
                </a:r>
                <a:r>
                  <a:rPr lang="en-US" dirty="0" err="1">
                    <a:latin typeface="Charter Roman" panose="02040503050506020203" pitchFamily="18" charset="0"/>
                  </a:rPr>
                  <a:t>stepsize</a:t>
                </a:r>
                <a:r>
                  <a:rPr lang="en-US" dirty="0">
                    <a:latin typeface="Charter Roman" panose="02040503050506020203" pitchFamily="18" charset="0"/>
                  </a:rPr>
                  <a:t> (whose estimated error is below error tolerance)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F71A38A-F356-4E4B-913B-10ADD7F261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117" y="2985459"/>
                <a:ext cx="8229600" cy="1776577"/>
              </a:xfrm>
              <a:prstGeom prst="rect">
                <a:avLst/>
              </a:prstGeom>
              <a:blipFill>
                <a:blip r:embed="rId3"/>
                <a:stretch>
                  <a:fillRect l="-462" t="-1418" b="-42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96346AF7-D135-E246-BAE7-09898CDAE3E5}"/>
              </a:ext>
            </a:extLst>
          </p:cNvPr>
          <p:cNvSpPr txBox="1"/>
          <p:nvPr/>
        </p:nvSpPr>
        <p:spPr>
          <a:xfrm>
            <a:off x="554182" y="6163589"/>
            <a:ext cx="79103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[1] Chen, Tian Qi, et al. "Neural ordinary differential equations." Advances in neural information processing systems. 2018.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13D79A-9A32-9140-A949-4D46C41C4219}"/>
              </a:ext>
            </a:extLst>
          </p:cNvPr>
          <p:cNvSpPr txBox="1"/>
          <p:nvPr/>
        </p:nvSpPr>
        <p:spPr>
          <a:xfrm>
            <a:off x="6045200" y="1181557"/>
            <a:ext cx="4347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harter Roman" panose="02040503050506020203" pitchFamily="18" charset="0"/>
              </a:rPr>
              <a:t>[1]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865ECF-A58B-A94F-AF0F-7CDC18F6A4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DB351-E5A0-5B4C-AB74-A87B4AFD614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4563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3FB12D1-54E7-9E46-B404-2BA3D654671F}"/>
              </a:ext>
            </a:extLst>
          </p:cNvPr>
          <p:cNvSpPr txBox="1"/>
          <p:nvPr/>
        </p:nvSpPr>
        <p:spPr>
          <a:xfrm>
            <a:off x="127000" y="293470"/>
            <a:ext cx="88900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Charter Roman" panose="02040503050506020203" pitchFamily="18" charset="0"/>
              </a:rPr>
              <a:t>Comparison of different methods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0791CA-EC71-6545-9A2E-08794589AA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181" r="7432" b="28059"/>
          <a:stretch/>
        </p:blipFill>
        <p:spPr>
          <a:xfrm>
            <a:off x="25400" y="1106316"/>
            <a:ext cx="9129034" cy="14463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6346AF7-D135-E246-BAE7-09898CDAE3E5}"/>
              </a:ext>
            </a:extLst>
          </p:cNvPr>
          <p:cNvSpPr txBox="1"/>
          <p:nvPr/>
        </p:nvSpPr>
        <p:spPr>
          <a:xfrm>
            <a:off x="554182" y="6318529"/>
            <a:ext cx="83485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[1] Chen, Tian Qi, et al. "Neural ordinary differential equations." Advances in neural information processing systems. 2018.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778309-9E05-AB4F-87E8-02B02236503B}"/>
              </a:ext>
            </a:extLst>
          </p:cNvPr>
          <p:cNvSpPr txBox="1"/>
          <p:nvPr/>
        </p:nvSpPr>
        <p:spPr>
          <a:xfrm>
            <a:off x="554182" y="3151139"/>
            <a:ext cx="846281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harter Roman" panose="02040503050506020203" pitchFamily="18" charset="0"/>
              </a:rPr>
              <a:t>Take-home message:</a:t>
            </a:r>
          </a:p>
          <a:p>
            <a:endParaRPr lang="en-US" dirty="0">
              <a:latin typeface="Charter Roman" panose="02040503050506020203" pitchFamily="18" charset="0"/>
            </a:endParaRPr>
          </a:p>
          <a:p>
            <a:pPr marL="342900" indent="-342900">
              <a:buAutoNum type="arabicParenBoth"/>
            </a:pPr>
            <a:r>
              <a:rPr lang="en-US" dirty="0">
                <a:latin typeface="Charter Roman" panose="02040503050506020203" pitchFamily="18" charset="0"/>
              </a:rPr>
              <a:t>Compare with adjoint method, ACA guarantees the accuracy of reverse-time trajectory.</a:t>
            </a:r>
          </a:p>
          <a:p>
            <a:pPr marL="342900" indent="-342900">
              <a:buAutoNum type="arabicParenBoth"/>
            </a:pPr>
            <a:endParaRPr lang="en-US" dirty="0">
              <a:latin typeface="Charter Roman" panose="02040503050506020203" pitchFamily="18" charset="0"/>
            </a:endParaRPr>
          </a:p>
          <a:p>
            <a:pPr marL="342900" indent="-342900">
              <a:buAutoNum type="arabicParenBoth"/>
            </a:pPr>
            <a:r>
              <a:rPr lang="en-US" dirty="0">
                <a:latin typeface="Charter Roman" panose="02040503050506020203" pitchFamily="18" charset="0"/>
              </a:rPr>
              <a:t>Compared with naïve method, ACA has a shallower computation graph, hence is more robust to vanishing and exploding gradient issue.</a:t>
            </a:r>
          </a:p>
          <a:p>
            <a:endParaRPr lang="en-US" dirty="0">
              <a:latin typeface="Charter Roman" panose="02040503050506020203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A6FA41A-082F-B143-B22C-F165532AEF34}"/>
              </a:ext>
            </a:extLst>
          </p:cNvPr>
          <p:cNvSpPr txBox="1"/>
          <p:nvPr/>
        </p:nvSpPr>
        <p:spPr>
          <a:xfrm>
            <a:off x="6045200" y="1181557"/>
            <a:ext cx="4347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harter Roman" panose="02040503050506020203" pitchFamily="18" charset="0"/>
              </a:rPr>
              <a:t>[1]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907A341-C4CB-7C4E-9A9A-28661D5153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DB351-E5A0-5B4C-AB74-A87B4AFD614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8438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4C0217C-A720-D148-8F6B-472C3DF0F443}"/>
              </a:ext>
            </a:extLst>
          </p:cNvPr>
          <p:cNvSpPr txBox="1"/>
          <p:nvPr/>
        </p:nvSpPr>
        <p:spPr>
          <a:xfrm>
            <a:off x="127000" y="293470"/>
            <a:ext cx="88900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Charter Roman" panose="02040503050506020203" pitchFamily="18" charset="0"/>
              </a:rPr>
              <a:t>Comparison of different methods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5CAB58-AE69-1944-B438-D0D3B56583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0625" y="1422282"/>
            <a:ext cx="3098800" cy="17907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1F9718A-A771-BE41-BCB0-740FE799483A}"/>
              </a:ext>
            </a:extLst>
          </p:cNvPr>
          <p:cNvSpPr txBox="1"/>
          <p:nvPr/>
        </p:nvSpPr>
        <p:spPr>
          <a:xfrm>
            <a:off x="520700" y="977900"/>
            <a:ext cx="6795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harter Roman" panose="02040503050506020203" pitchFamily="18" charset="0"/>
              </a:rPr>
              <a:t>Consider a toy example whose gradient can be analytically solved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DD7943-301B-DD45-80A7-12736CFFE0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4336" y="3212982"/>
            <a:ext cx="5054763" cy="3628598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3AF6D5-25B1-F24A-B0B1-892EABD1EF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DB351-E5A0-5B4C-AB74-A87B4AFD614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0232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7A0DCB6-3E67-BE4D-AC2B-86EBB0B1AC3E}"/>
              </a:ext>
            </a:extLst>
          </p:cNvPr>
          <p:cNvSpPr txBox="1"/>
          <p:nvPr/>
        </p:nvSpPr>
        <p:spPr>
          <a:xfrm>
            <a:off x="1149350" y="2905780"/>
            <a:ext cx="6845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harter Roman" panose="02040503050506020203" pitchFamily="18" charset="0"/>
              </a:rPr>
              <a:t>Experimental results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61F5A1-11CE-6C4C-B560-A55D09F9B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DB351-E5A0-5B4C-AB74-A87B4AFD614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2436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7EF9AC0-131E-CD4B-B821-9E6BE6853980}"/>
              </a:ext>
            </a:extLst>
          </p:cNvPr>
          <p:cNvSpPr txBox="1"/>
          <p:nvPr/>
        </p:nvSpPr>
        <p:spPr>
          <a:xfrm>
            <a:off x="127000" y="293470"/>
            <a:ext cx="88900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Charter Roman" panose="02040503050506020203" pitchFamily="18" charset="0"/>
              </a:rPr>
              <a:t>Supervised image classification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4AC371E-5747-404C-9ADE-1E992599E875}"/>
                  </a:ext>
                </a:extLst>
              </p:cNvPr>
              <p:cNvSpPr txBox="1"/>
              <p:nvPr/>
            </p:nvSpPr>
            <p:spPr>
              <a:xfrm>
                <a:off x="381000" y="889000"/>
                <a:ext cx="8051800" cy="12996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Charter Roman" panose="02040503050506020203" pitchFamily="18" charset="0"/>
                  </a:rPr>
                  <a:t>We directly modify a ResNet18 into its corresponding NODE counterpart</a:t>
                </a:r>
              </a:p>
              <a:p>
                <a:r>
                  <a:rPr lang="en-US" dirty="0">
                    <a:latin typeface="Charter Roman" panose="02040503050506020203" pitchFamily="18" charset="0"/>
                  </a:rPr>
                  <a:t>      In a residual block: 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     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>
                  <a:latin typeface="Charter Roman" panose="02040503050506020203" pitchFamily="18" charset="0"/>
                </a:endParaRPr>
              </a:p>
              <a:p>
                <a:r>
                  <a:rPr lang="en-US" dirty="0">
                    <a:latin typeface="Charter Roman" panose="02040503050506020203" pitchFamily="18" charset="0"/>
                  </a:rPr>
                  <a:t>      In a NODE block:   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nary>
                      <m:nary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e>
                    </m:nary>
                  </m:oMath>
                </a14:m>
                <a:r>
                  <a:rPr lang="en-US" dirty="0">
                    <a:latin typeface="Charter Roman" panose="02040503050506020203" pitchFamily="18" charset="0"/>
                  </a:rPr>
                  <a:t> 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dirty="0">
                  <a:latin typeface="Charter Roman" panose="02040503050506020203" pitchFamily="18" charset="0"/>
                </a:endParaRPr>
              </a:p>
              <a:p>
                <a:r>
                  <a:rPr lang="en-US" dirty="0">
                    <a:latin typeface="Charter Roman" panose="02040503050506020203" pitchFamily="18" charset="0"/>
                  </a:rPr>
                  <a:t>     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      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latin typeface="Charter Roman" panose="02040503050506020203" pitchFamily="18" charset="0"/>
                  </a:rPr>
                  <a:t>is the same for two types of blocks 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4AC371E-5747-404C-9ADE-1E992599E8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889000"/>
                <a:ext cx="8051800" cy="1299651"/>
              </a:xfrm>
              <a:prstGeom prst="rect">
                <a:avLst/>
              </a:prstGeom>
              <a:blipFill>
                <a:blip r:embed="rId2"/>
                <a:stretch>
                  <a:fillRect l="-630" t="-1942" b="-359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388BB2A5-6E7B-2C4E-B7EA-BB4596EBA1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753" y="2609850"/>
            <a:ext cx="8612494" cy="31813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91C616D-B5B5-E444-8223-EDA8AEB3B580}"/>
              </a:ext>
            </a:extLst>
          </p:cNvPr>
          <p:cNvSpPr txBox="1"/>
          <p:nvPr/>
        </p:nvSpPr>
        <p:spPr>
          <a:xfrm>
            <a:off x="1879600" y="5943600"/>
            <a:ext cx="5880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harter Roman" panose="02040503050506020203" pitchFamily="18" charset="0"/>
              </a:rPr>
              <a:t>Performance of NODE trained with different methods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8AAE64-682C-0B4A-BB81-4D3BF8BA6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DB351-E5A0-5B4C-AB74-A87B4AFD614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2487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7EF9AC0-131E-CD4B-B821-9E6BE6853980}"/>
              </a:ext>
            </a:extLst>
          </p:cNvPr>
          <p:cNvSpPr txBox="1"/>
          <p:nvPr/>
        </p:nvSpPr>
        <p:spPr>
          <a:xfrm>
            <a:off x="127000" y="293470"/>
            <a:ext cx="88900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Charter Roman" panose="02040503050506020203" pitchFamily="18" charset="0"/>
              </a:rPr>
              <a:t>Supervised image classification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B2CFD6-3FAE-3147-B887-D059032802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1162050"/>
            <a:ext cx="5892800" cy="291678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6AB5DA6-A511-7A4A-867F-A2A464C78DCA}"/>
              </a:ext>
            </a:extLst>
          </p:cNvPr>
          <p:cNvSpPr txBox="1"/>
          <p:nvPr/>
        </p:nvSpPr>
        <p:spPr>
          <a:xfrm>
            <a:off x="952500" y="4448362"/>
            <a:ext cx="6832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harter Roman" panose="02040503050506020203" pitchFamily="18" charset="0"/>
              </a:rPr>
              <a:t>Comparison between ResNet18 and NODE-18 on Cifar10 and Cifar100. We report the results of 10 runs for each model.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987C713-844C-C04D-A3F7-C0FE22F86246}"/>
              </a:ext>
            </a:extLst>
          </p:cNvPr>
          <p:cNvSpPr txBox="1"/>
          <p:nvPr/>
        </p:nvSpPr>
        <p:spPr>
          <a:xfrm>
            <a:off x="635000" y="6225976"/>
            <a:ext cx="85217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harter Roman" panose="02040503050506020203" pitchFamily="18" charset="0"/>
              </a:rPr>
              <a:t>Code for </a:t>
            </a:r>
            <a:r>
              <a:rPr lang="en-US" sz="1600" dirty="0" err="1">
                <a:latin typeface="Charter Roman" panose="02040503050506020203" pitchFamily="18" charset="0"/>
              </a:rPr>
              <a:t>ResNet</a:t>
            </a:r>
            <a:r>
              <a:rPr lang="en-US" sz="1600" dirty="0">
                <a:latin typeface="Charter Roman" panose="02040503050506020203" pitchFamily="18" charset="0"/>
              </a:rPr>
              <a:t> is from: </a:t>
            </a:r>
            <a:r>
              <a:rPr lang="en-US" sz="1600" dirty="0">
                <a:latin typeface="Charter Roman" panose="02040503050506020203" pitchFamily="18" charset="0"/>
                <a:hlinkClick r:id="rId3"/>
              </a:rPr>
              <a:t>https://github.com/kuangliu/pytorch-cifar</a:t>
            </a:r>
            <a:endParaRPr lang="en-US" sz="1600" dirty="0">
              <a:latin typeface="Charter Roman" panose="02040503050506020203" pitchFamily="18" charset="0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530926F-A19C-BC49-AD75-F76F2B0A39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DB351-E5A0-5B4C-AB74-A87B4AFD614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3586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324C151-BDFA-984F-AD18-33A8804831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61" r="2639"/>
          <a:stretch/>
        </p:blipFill>
        <p:spPr>
          <a:xfrm>
            <a:off x="0" y="1660892"/>
            <a:ext cx="9144000" cy="120611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639B438-0786-AE46-8EB9-172962D8375E}"/>
              </a:ext>
            </a:extLst>
          </p:cNvPr>
          <p:cNvSpPr txBox="1"/>
          <p:nvPr/>
        </p:nvSpPr>
        <p:spPr>
          <a:xfrm>
            <a:off x="127000" y="293470"/>
            <a:ext cx="88900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Charter Roman" panose="02040503050506020203" pitchFamily="18" charset="0"/>
              </a:rPr>
              <a:t>Supervised image classification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A76975-2EC7-6046-A4B2-7F9120B4CF53}"/>
              </a:ext>
            </a:extLst>
          </p:cNvPr>
          <p:cNvSpPr txBox="1"/>
          <p:nvPr/>
        </p:nvSpPr>
        <p:spPr>
          <a:xfrm>
            <a:off x="2336800" y="1291560"/>
            <a:ext cx="6324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harter Roman" panose="02040503050506020203" pitchFamily="18" charset="0"/>
              </a:rPr>
              <a:t>Error rate on test set of Cifar10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C9777D-241F-3542-8500-7C95356B82C7}"/>
              </a:ext>
            </a:extLst>
          </p:cNvPr>
          <p:cNvSpPr txBox="1"/>
          <p:nvPr/>
        </p:nvSpPr>
        <p:spPr>
          <a:xfrm>
            <a:off x="482600" y="3490338"/>
            <a:ext cx="81788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harter Roman" panose="02040503050506020203" pitchFamily="18" charset="0"/>
              </a:rPr>
              <a:t>We trained a NODE18 with ACA and </a:t>
            </a:r>
            <a:r>
              <a:rPr lang="en-US" dirty="0" err="1">
                <a:latin typeface="Charter Roman" panose="02040503050506020203" pitchFamily="18" charset="0"/>
              </a:rPr>
              <a:t>Heun</a:t>
            </a:r>
            <a:r>
              <a:rPr lang="en-US" dirty="0">
                <a:latin typeface="Charter Roman" panose="02040503050506020203" pitchFamily="18" charset="0"/>
              </a:rPr>
              <a:t>-Euler ODE solver.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harter Roman" panose="02040503050506020203" pitchFamily="18" charset="0"/>
              </a:rPr>
              <a:t>NODE-ACA generates the best overall performance </a:t>
            </a:r>
          </a:p>
          <a:p>
            <a:r>
              <a:rPr lang="en-US" dirty="0">
                <a:latin typeface="Charter Roman" panose="02040503050506020203" pitchFamily="18" charset="0"/>
              </a:rPr>
              <a:t>     (NODE-18 outperforms ResNet-101).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harter Roman" panose="02040503050506020203" pitchFamily="18" charset="0"/>
              </a:rPr>
              <a:t>NODE is robust to ODE solvers. During test, we used different ODE solvers </a:t>
            </a:r>
            <a:r>
              <a:rPr lang="en-US" b="1" i="1" dirty="0">
                <a:latin typeface="Charter Roman" panose="02040503050506020203" pitchFamily="18" charset="0"/>
              </a:rPr>
              <a:t>without</a:t>
            </a:r>
            <a:r>
              <a:rPr lang="en-US" dirty="0">
                <a:latin typeface="Charter Roman" panose="02040503050506020203" pitchFamily="18" charset="0"/>
              </a:rPr>
              <a:t> re-training, and still achieve comparable results</a:t>
            </a:r>
          </a:p>
          <a:p>
            <a:endParaRPr lang="en-US" dirty="0">
              <a:latin typeface="Charter Roman" panose="02040503050506020203" pitchFamily="18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74CC51-CF6E-FE4F-9247-9A23E80A72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DB351-E5A0-5B4C-AB74-A87B4AFD6149}" type="slidenum">
              <a:rPr lang="en-US" smtClean="0"/>
              <a:t>18</a:t>
            </a:fld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DDC570F-F630-924C-B94F-1862E4DBF5FD}"/>
              </a:ext>
            </a:extLst>
          </p:cNvPr>
          <p:cNvGrpSpPr/>
          <p:nvPr/>
        </p:nvGrpSpPr>
        <p:grpSpPr>
          <a:xfrm>
            <a:off x="939800" y="2336800"/>
            <a:ext cx="8051800" cy="419100"/>
            <a:chOff x="939800" y="2336800"/>
            <a:chExt cx="8051800" cy="419100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080BEC5B-D8C7-964C-8D23-1F130F8B324E}"/>
                </a:ext>
              </a:extLst>
            </p:cNvPr>
            <p:cNvSpPr/>
            <p:nvPr/>
          </p:nvSpPr>
          <p:spPr>
            <a:xfrm>
              <a:off x="939800" y="2336800"/>
              <a:ext cx="685800" cy="419100"/>
            </a:xfrm>
            <a:prstGeom prst="ellipse">
              <a:avLst/>
            </a:prstGeom>
            <a:noFill/>
            <a:ln w="317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98E5E4A2-7D08-F449-9686-118D507C5B21}"/>
                </a:ext>
              </a:extLst>
            </p:cNvPr>
            <p:cNvSpPr/>
            <p:nvPr/>
          </p:nvSpPr>
          <p:spPr>
            <a:xfrm>
              <a:off x="8305800" y="2336800"/>
              <a:ext cx="685800" cy="419100"/>
            </a:xfrm>
            <a:prstGeom prst="ellipse">
              <a:avLst/>
            </a:prstGeom>
            <a:noFill/>
            <a:ln w="317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Oval 9">
            <a:extLst>
              <a:ext uri="{FF2B5EF4-FFF2-40B4-BE49-F238E27FC236}">
                <a16:creationId xmlns:a16="http://schemas.microsoft.com/office/drawing/2014/main" id="{CE4E41FA-85BB-5247-97BE-FEC19854F0C4}"/>
              </a:ext>
            </a:extLst>
          </p:cNvPr>
          <p:cNvSpPr/>
          <p:nvPr/>
        </p:nvSpPr>
        <p:spPr>
          <a:xfrm>
            <a:off x="1625600" y="2030224"/>
            <a:ext cx="2772229" cy="916176"/>
          </a:xfrm>
          <a:prstGeom prst="ellipse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B5FDBA4-A4F9-1446-A5B3-215A683EA0FD}"/>
              </a:ext>
            </a:extLst>
          </p:cNvPr>
          <p:cNvSpPr txBox="1"/>
          <p:nvPr/>
        </p:nvSpPr>
        <p:spPr>
          <a:xfrm>
            <a:off x="4397829" y="2867006"/>
            <a:ext cx="42635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harter Roman" panose="02040503050506020203" pitchFamily="18" charset="0"/>
              </a:rPr>
              <a:t>Results reported in the literature are marked with *</a:t>
            </a:r>
          </a:p>
        </p:txBody>
      </p:sp>
    </p:spTree>
    <p:extLst>
      <p:ext uri="{BB962C8B-B14F-4D97-AF65-F5344CB8AC3E}">
        <p14:creationId xmlns:p14="http://schemas.microsoft.com/office/powerpoint/2010/main" val="542148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5034893-5811-2B44-A823-63A4C3E05B27}"/>
              </a:ext>
            </a:extLst>
          </p:cNvPr>
          <p:cNvSpPr txBox="1"/>
          <p:nvPr/>
        </p:nvSpPr>
        <p:spPr>
          <a:xfrm>
            <a:off x="127000" y="280770"/>
            <a:ext cx="65405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Charter Roman" panose="02040503050506020203" pitchFamily="18" charset="0"/>
              </a:rPr>
              <a:t>Time series modeling for irregularly sampled data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C696F9B-4606-FF46-9E2E-42BB924E42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098" y="2027244"/>
            <a:ext cx="6540500" cy="229075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4EFFBF-826F-334F-B86D-C5511BCDE2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DB351-E5A0-5B4C-AB74-A87B4AFD6149}" type="slidenum">
              <a:rPr lang="en-US" smtClean="0"/>
              <a:t>19</a:t>
            </a:fld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F3315EF-9023-634B-B494-26E5A31F39C0}"/>
              </a:ext>
            </a:extLst>
          </p:cNvPr>
          <p:cNvSpPr/>
          <p:nvPr/>
        </p:nvSpPr>
        <p:spPr>
          <a:xfrm>
            <a:off x="6457951" y="2264228"/>
            <a:ext cx="639536" cy="1291771"/>
          </a:xfrm>
          <a:prstGeom prst="ellipse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2536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F315672-B18A-264D-874A-FF55C16F09EC}"/>
              </a:ext>
            </a:extLst>
          </p:cNvPr>
          <p:cNvSpPr txBox="1"/>
          <p:nvPr/>
        </p:nvSpPr>
        <p:spPr>
          <a:xfrm>
            <a:off x="290513" y="525357"/>
            <a:ext cx="900545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Charter Roman" panose="02040503050506020203" pitchFamily="18" charset="0"/>
              </a:rPr>
              <a:t>Background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B35758-0D74-D14C-9ED1-F406B822C562}"/>
              </a:ext>
            </a:extLst>
          </p:cNvPr>
          <p:cNvSpPr txBox="1"/>
          <p:nvPr/>
        </p:nvSpPr>
        <p:spPr>
          <a:xfrm>
            <a:off x="290513" y="1305341"/>
            <a:ext cx="824388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harter Roman" panose="02040503050506020203" pitchFamily="18" charset="0"/>
              </a:rPr>
              <a:t>Neural ordinary differential equation (NODE) is a continuous-depth model, and parameterizes the derivative of hidden states with a neural network. (Chen et al., 2018)</a:t>
            </a:r>
          </a:p>
          <a:p>
            <a:r>
              <a:rPr lang="en-US" dirty="0">
                <a:latin typeface="Charter Roman" panose="02040503050506020203" pitchFamily="18" charset="0"/>
              </a:rPr>
              <a:t>      </a:t>
            </a:r>
          </a:p>
          <a:p>
            <a:r>
              <a:rPr lang="en-US" dirty="0">
                <a:latin typeface="Charter Roman" panose="02040503050506020203" pitchFamily="18" charset="0"/>
              </a:rPr>
              <a:t>     NODE achieves great success in free-form reversible generative models (Grathwohl et al., 2018), time series analysis (</a:t>
            </a:r>
            <a:r>
              <a:rPr lang="en-US" dirty="0" err="1">
                <a:latin typeface="Charter Roman" panose="02040503050506020203" pitchFamily="18" charset="0"/>
              </a:rPr>
              <a:t>Rubanova</a:t>
            </a:r>
            <a:r>
              <a:rPr lang="en-US" dirty="0">
                <a:latin typeface="Charter Roman" panose="02040503050506020203" pitchFamily="18" charset="0"/>
              </a:rPr>
              <a:t> et al., 2019)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Charter Roman" panose="020405030505060202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harter Roman" panose="02040503050506020203" pitchFamily="18" charset="0"/>
              </a:rPr>
              <a:t>However, on benchmark tasks such as image classification, the empirical performance of NODE is significantly inferior to state-of-the-art discrete-layer models (Dupont et al., 2019; </a:t>
            </a:r>
            <a:r>
              <a:rPr lang="en-US" dirty="0" err="1">
                <a:latin typeface="Charter Roman" panose="02040503050506020203" pitchFamily="18" charset="0"/>
              </a:rPr>
              <a:t>Gholami</a:t>
            </a:r>
            <a:r>
              <a:rPr lang="en-US" dirty="0">
                <a:latin typeface="Charter Roman" panose="02040503050506020203" pitchFamily="18" charset="0"/>
              </a:rPr>
              <a:t> et al., 2019).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Charter Roman" panose="020405030505060202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harter Roman" panose="02040503050506020203" pitchFamily="18" charset="0"/>
              </a:rPr>
              <a:t>We identify the problem is numerical error of gradient estimation for continuous models, and propose a new method for accurate gradient estimation in NODE.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Charter Roman" panose="02040503050506020203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33941F-E18C-C849-A144-9BECD9D3A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DB351-E5A0-5B4C-AB74-A87B4AFD614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1494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A2C3922-A29F-5746-91A4-A7FF62031B3B}"/>
              </a:ext>
            </a:extLst>
          </p:cNvPr>
          <p:cNvSpPr txBox="1"/>
          <p:nvPr/>
        </p:nvSpPr>
        <p:spPr>
          <a:xfrm>
            <a:off x="127000" y="280770"/>
            <a:ext cx="65405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Charter Roman" panose="02040503050506020203" pitchFamily="18" charset="0"/>
              </a:rPr>
              <a:t>Incorporate physical knowledge into modeling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9F79ED-3B8D-0945-9C45-8B843B881C0D}"/>
              </a:ext>
            </a:extLst>
          </p:cNvPr>
          <p:cNvSpPr txBox="1"/>
          <p:nvPr/>
        </p:nvSpPr>
        <p:spPr>
          <a:xfrm>
            <a:off x="1168400" y="966938"/>
            <a:ext cx="57150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harter Roman" panose="02040503050506020203" pitchFamily="18" charset="0"/>
              </a:rPr>
              <a:t>Three-body problem:</a:t>
            </a:r>
          </a:p>
          <a:p>
            <a:endParaRPr lang="en-US" dirty="0">
              <a:latin typeface="Charter Roman" panose="02040503050506020203" pitchFamily="18" charset="0"/>
            </a:endParaRPr>
          </a:p>
          <a:p>
            <a:r>
              <a:rPr lang="en-US" dirty="0">
                <a:latin typeface="Charter Roman" panose="02040503050506020203" pitchFamily="18" charset="0"/>
              </a:rPr>
              <a:t>Consider three planets (simplified as ideal mass points) interacting with each other, according to Newton’s law of motion and Newton’s law of universal gravitation (Newton, 1833).</a:t>
            </a:r>
          </a:p>
          <a:p>
            <a:endParaRPr lang="en-US" dirty="0">
              <a:latin typeface="Charter Roman" panose="02040503050506020203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B4478F-CFB8-2B4F-BBCC-415568A154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1900" y="2679700"/>
            <a:ext cx="2552700" cy="7493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DD34F80-8E7B-2041-B455-4F424E9183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6456" y="3429000"/>
            <a:ext cx="5327650" cy="91331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B0EDDED-AB71-9448-B76E-131FDA227A07}"/>
                  </a:ext>
                </a:extLst>
              </p:cNvPr>
              <p:cNvSpPr txBox="1"/>
              <p:nvPr/>
            </p:nvSpPr>
            <p:spPr>
              <a:xfrm>
                <a:off x="1226456" y="4902200"/>
                <a:ext cx="5842000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Charter Roman" panose="02040503050506020203" pitchFamily="18" charset="0"/>
                  </a:rPr>
                  <a:t>Problem definition:</a:t>
                </a:r>
              </a:p>
              <a:p>
                <a:r>
                  <a:rPr lang="en-US" dirty="0">
                    <a:latin typeface="Charter Roman" panose="02040503050506020203" pitchFamily="18" charset="0"/>
                  </a:rPr>
                  <a:t>given observations of trajectory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d>
                      <m:d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∈[0,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>
                    <a:latin typeface="Charter Roman" panose="02040503050506020203" pitchFamily="18" charset="0"/>
                  </a:rPr>
                  <a:t>, predict future trajectories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d>
                      <m:d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∈[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>
                    <a:latin typeface="Charter Roman" panose="02040503050506020203" pitchFamily="18" charset="0"/>
                  </a:rPr>
                  <a:t>, when mass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latin typeface="Charter Roman" panose="02040503050506020203" pitchFamily="18" charset="0"/>
                  </a:rPr>
                  <a:t> is unknown.</a:t>
                </a:r>
              </a:p>
              <a:p>
                <a:endParaRPr lang="en-US" dirty="0">
                  <a:latin typeface="Charter Roman" panose="02040503050506020203" pitchFamily="18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B0EDDED-AB71-9448-B76E-131FDA227A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6456" y="4902200"/>
                <a:ext cx="5842000" cy="1477328"/>
              </a:xfrm>
              <a:prstGeom prst="rect">
                <a:avLst/>
              </a:prstGeom>
              <a:blipFill>
                <a:blip r:embed="rId4"/>
                <a:stretch>
                  <a:fillRect l="-868" t="-8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150E37-CF0C-A847-A792-7EA1430F7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DB351-E5A0-5B4C-AB74-A87B4AFD614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8949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xample2.mp4" descr="example2.mp4">
            <a:hlinkClick r:id="" action="ppaction://media"/>
            <a:extLst>
              <a:ext uri="{FF2B5EF4-FFF2-40B4-BE49-F238E27FC236}">
                <a16:creationId xmlns:a16="http://schemas.microsoft.com/office/drawing/2014/main" id="{4F077D6A-0C5F-9340-A5D6-B99E50BF0B7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3500" y="2438400"/>
            <a:ext cx="9080502" cy="454025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13DE1E2-6B19-BF45-936B-0BFDAC781F6C}"/>
              </a:ext>
            </a:extLst>
          </p:cNvPr>
          <p:cNvSpPr txBox="1"/>
          <p:nvPr/>
        </p:nvSpPr>
        <p:spPr>
          <a:xfrm>
            <a:off x="127000" y="280770"/>
            <a:ext cx="65405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Charter Roman" panose="02040503050506020203" pitchFamily="18" charset="0"/>
              </a:rPr>
              <a:t>Incorporate physical knowledge into modeling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AE5F03D-05A6-8941-BA8D-3347772ED3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4514" y="949360"/>
            <a:ext cx="9144000" cy="1073079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371A3C-66A7-EF43-AED4-21AAD8C502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DB351-E5A0-5B4C-AB74-A87B4AFD6149}" type="slidenum">
              <a:rPr lang="en-US" smtClean="0"/>
              <a:t>21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9D6F20B-76B5-C449-972D-307CAACC3C93}"/>
              </a:ext>
            </a:extLst>
          </p:cNvPr>
          <p:cNvSpPr/>
          <p:nvPr/>
        </p:nvSpPr>
        <p:spPr>
          <a:xfrm>
            <a:off x="2217056" y="2886071"/>
            <a:ext cx="2340430" cy="4249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harter Roman" panose="02040503050506020203" pitchFamily="18" charset="0"/>
              </a:rPr>
              <a:t>Predicted Trajectory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12BAEA8-3D22-6442-9022-28E876105F3B}"/>
              </a:ext>
            </a:extLst>
          </p:cNvPr>
          <p:cNvSpPr/>
          <p:nvPr/>
        </p:nvSpPr>
        <p:spPr>
          <a:xfrm>
            <a:off x="6136368" y="2877068"/>
            <a:ext cx="1555751" cy="4249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harter Roman" panose="02040503050506020203" pitchFamily="18" charset="0"/>
              </a:rPr>
              <a:t>Ground-truth</a:t>
            </a:r>
          </a:p>
        </p:txBody>
      </p:sp>
    </p:spTree>
    <p:extLst>
      <p:ext uri="{BB962C8B-B14F-4D97-AF65-F5344CB8AC3E}">
        <p14:creationId xmlns:p14="http://schemas.microsoft.com/office/powerpoint/2010/main" val="2600978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DE0947F-AE30-E641-AC9B-8F445F567ED9}"/>
              </a:ext>
            </a:extLst>
          </p:cNvPr>
          <p:cNvSpPr txBox="1"/>
          <p:nvPr/>
        </p:nvSpPr>
        <p:spPr>
          <a:xfrm>
            <a:off x="177800" y="447685"/>
            <a:ext cx="65405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Charter Roman" panose="02040503050506020203" pitchFamily="18" charset="0"/>
              </a:rPr>
              <a:t>Conclusions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F4B496-107D-5844-903E-5566BB36DA5E}"/>
              </a:ext>
            </a:extLst>
          </p:cNvPr>
          <p:cNvSpPr txBox="1"/>
          <p:nvPr/>
        </p:nvSpPr>
        <p:spPr>
          <a:xfrm>
            <a:off x="965200" y="1003301"/>
            <a:ext cx="74930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harter Roman" panose="02040503050506020203" pitchFamily="18" charset="0"/>
              </a:rPr>
              <a:t>We identify the numerical error with adjoint method to train NODE.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Charter Roman" panose="020405030505060202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harter Roman" panose="02040503050506020203" pitchFamily="18" charset="0"/>
              </a:rPr>
              <a:t>We propose Adaptive Checkpoint Adjoint to accurately estimate the gradient in NODE.  </a:t>
            </a:r>
          </a:p>
          <a:p>
            <a:r>
              <a:rPr lang="en-US" dirty="0">
                <a:latin typeface="Charter Roman" panose="02040503050506020203" pitchFamily="18" charset="0"/>
              </a:rPr>
              <a:t>     </a:t>
            </a:r>
          </a:p>
          <a:p>
            <a:r>
              <a:rPr lang="en-US" dirty="0">
                <a:latin typeface="Charter Roman" panose="02040503050506020203" pitchFamily="18" charset="0"/>
              </a:rPr>
              <a:t>     In experiments, we demonstrate NODE training with ACA is both fast and accurate. To our knowledge, it’s the first time for NODE to achieve </a:t>
            </a:r>
            <a:r>
              <a:rPr lang="en-US" dirty="0" err="1">
                <a:latin typeface="Charter Roman" panose="02040503050506020203" pitchFamily="18" charset="0"/>
              </a:rPr>
              <a:t>ResNet</a:t>
            </a:r>
            <a:r>
              <a:rPr lang="en-US" dirty="0">
                <a:latin typeface="Charter Roman" panose="02040503050506020203" pitchFamily="18" charset="0"/>
              </a:rPr>
              <a:t>-level accuracy on image classification.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Charter Roman" panose="020405030505060202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harter Roman" panose="02040503050506020203" pitchFamily="18" charset="0"/>
              </a:rPr>
              <a:t>We provide a </a:t>
            </a:r>
            <a:r>
              <a:rPr lang="en-US" b="1" i="1" dirty="0" err="1">
                <a:latin typeface="Charter Roman" panose="02040503050506020203" pitchFamily="18" charset="0"/>
              </a:rPr>
              <a:t>PyTorch</a:t>
            </a:r>
            <a:r>
              <a:rPr lang="en-US" dirty="0">
                <a:latin typeface="Charter Roman" panose="02040503050506020203" pitchFamily="18" charset="0"/>
              </a:rPr>
              <a:t> package </a:t>
            </a:r>
            <a:r>
              <a:rPr lang="en-US" dirty="0">
                <a:latin typeface="Charter Roman" panose="02040503050506020203" pitchFamily="18" charset="0"/>
                <a:hlinkClick r:id="rId2"/>
              </a:rPr>
              <a:t>https://github.com/juntang-zhuang/torch_ACA</a:t>
            </a:r>
            <a:r>
              <a:rPr lang="en-US" dirty="0">
                <a:latin typeface="Charter Roman" panose="02040503050506020203" pitchFamily="18" charset="0"/>
              </a:rPr>
              <a:t>, which can be easily plugged into existing models, with support for </a:t>
            </a:r>
            <a:r>
              <a:rPr lang="en-US" b="1" i="1" dirty="0">
                <a:latin typeface="Charter Roman" panose="02040503050506020203" pitchFamily="18" charset="0"/>
              </a:rPr>
              <a:t>multi-GPU training </a:t>
            </a:r>
            <a:r>
              <a:rPr lang="en-US" dirty="0">
                <a:latin typeface="Charter Roman" panose="02040503050506020203" pitchFamily="18" charset="0"/>
              </a:rPr>
              <a:t>and</a:t>
            </a:r>
            <a:r>
              <a:rPr lang="en-US" b="1" i="1" dirty="0">
                <a:latin typeface="Charter Roman" panose="02040503050506020203" pitchFamily="18" charset="0"/>
              </a:rPr>
              <a:t> higher-order derivative</a:t>
            </a:r>
            <a:r>
              <a:rPr lang="en-US" dirty="0">
                <a:latin typeface="Charter Roman" panose="02040503050506020203" pitchFamily="18" charset="0"/>
              </a:rPr>
              <a:t>.</a:t>
            </a:r>
          </a:p>
          <a:p>
            <a:r>
              <a:rPr lang="en-US" dirty="0">
                <a:latin typeface="Charter Roman" panose="02040503050506020203" pitchFamily="18" charset="0"/>
              </a:rPr>
              <a:t>     (Reach out by email: </a:t>
            </a:r>
            <a:r>
              <a:rPr lang="en-US" i="1" u="sng" dirty="0">
                <a:latin typeface="Charter Roman" panose="02040503050506020203" pitchFamily="18" charset="0"/>
                <a:hlinkClick r:id="rId3"/>
              </a:rPr>
              <a:t>j.zhuang@yale.edu</a:t>
            </a:r>
            <a:r>
              <a:rPr lang="en-US" i="1" u="sng" dirty="0">
                <a:latin typeface="Charter Roman" panose="02040503050506020203" pitchFamily="18" charset="0"/>
              </a:rPr>
              <a:t> </a:t>
            </a:r>
            <a:r>
              <a:rPr lang="en-US" dirty="0">
                <a:latin typeface="Charter Roman" panose="02040503050506020203" pitchFamily="18" charset="0"/>
              </a:rPr>
              <a:t>or twitter:</a:t>
            </a:r>
            <a:r>
              <a:rPr lang="en-US" i="1" u="sng" dirty="0">
                <a:latin typeface="Charter Roman" panose="02040503050506020203" pitchFamily="18" charset="0"/>
              </a:rPr>
              <a:t> </a:t>
            </a:r>
            <a:r>
              <a:rPr lang="en-US" i="1" u="sng" dirty="0" err="1">
                <a:solidFill>
                  <a:srgbClr val="0070C0"/>
                </a:solidFill>
                <a:latin typeface="Charter Roman" panose="02040503050506020203" pitchFamily="18" charset="0"/>
              </a:rPr>
              <a:t>JuntangZhuang</a:t>
            </a:r>
            <a:r>
              <a:rPr lang="en-US" dirty="0">
                <a:latin typeface="Charter Roman" panose="02040503050506020203" pitchFamily="18" charset="0"/>
              </a:rPr>
              <a:t>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855777-BA92-6A43-BFFE-BA80C59CCF1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922" b="26653"/>
          <a:stretch/>
        </p:blipFill>
        <p:spPr>
          <a:xfrm>
            <a:off x="1228644" y="4827835"/>
            <a:ext cx="7113188" cy="919821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734562-1735-044F-ADEE-1081FA2C1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104166"/>
            <a:ext cx="2057400" cy="365125"/>
          </a:xfrm>
        </p:spPr>
        <p:txBody>
          <a:bodyPr/>
          <a:lstStyle/>
          <a:p>
            <a:fld id="{20FDB351-E5A0-5B4C-AB74-A87B4AFD6149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86436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BADFC12-BA91-624E-B95E-061F113083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513" y="2436450"/>
            <a:ext cx="8562975" cy="2514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5840277-895A-3D4D-9C6F-96BDBB5FB8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0325" y="1592519"/>
            <a:ext cx="3892537" cy="80903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1F77071-9FA4-EB43-BDFE-F900186164A3}"/>
              </a:ext>
            </a:extLst>
          </p:cNvPr>
          <p:cNvSpPr txBox="1"/>
          <p:nvPr/>
        </p:nvSpPr>
        <p:spPr>
          <a:xfrm>
            <a:off x="290513" y="334857"/>
            <a:ext cx="900545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Charter Roman" panose="02040503050506020203" pitchFamily="18" charset="0"/>
              </a:rPr>
              <a:t>Recap: from discrete-layer </a:t>
            </a:r>
            <a:r>
              <a:rPr lang="en-US" sz="2200" dirty="0" err="1">
                <a:latin typeface="Charter Roman" panose="02040503050506020203" pitchFamily="18" charset="0"/>
              </a:rPr>
              <a:t>ResNet</a:t>
            </a:r>
            <a:r>
              <a:rPr lang="en-US" sz="2200" dirty="0">
                <a:latin typeface="Charter Roman" panose="02040503050506020203" pitchFamily="18" charset="0"/>
              </a:rPr>
              <a:t> to Neural ODE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82FC92-325C-F945-A556-5F8D3C06D20B}"/>
              </a:ext>
            </a:extLst>
          </p:cNvPr>
          <p:cNvSpPr txBox="1"/>
          <p:nvPr/>
        </p:nvSpPr>
        <p:spPr>
          <a:xfrm>
            <a:off x="1149925" y="1361327"/>
            <a:ext cx="3587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harter Roman" panose="02040503050506020203" pitchFamily="18" charset="0"/>
              </a:rPr>
              <a:t>Discrete-layer </a:t>
            </a:r>
            <a:r>
              <a:rPr lang="en-US" dirty="0" err="1">
                <a:latin typeface="Charter Roman" panose="02040503050506020203" pitchFamily="18" charset="0"/>
              </a:rPr>
              <a:t>ResNet</a:t>
            </a:r>
            <a:endParaRPr lang="en-US" dirty="0">
              <a:latin typeface="Charter Roman" panose="02040503050506020203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57F9BA-77FA-F54D-9B78-00F16E3E0459}"/>
              </a:ext>
            </a:extLst>
          </p:cNvPr>
          <p:cNvSpPr txBox="1"/>
          <p:nvPr/>
        </p:nvSpPr>
        <p:spPr>
          <a:xfrm>
            <a:off x="5239710" y="1342213"/>
            <a:ext cx="2758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harter Roman" panose="02040503050506020203" pitchFamily="18" charset="0"/>
              </a:rPr>
              <a:t>Continuous-layer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CEEF3FE-3CE6-B04A-9246-D66A7FB03AB9}"/>
                  </a:ext>
                </a:extLst>
              </p:cNvPr>
              <p:cNvSpPr txBox="1"/>
              <p:nvPr/>
            </p:nvSpPr>
            <p:spPr>
              <a:xfrm>
                <a:off x="1531623" y="1917392"/>
                <a:ext cx="142949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CEEF3FE-3CE6-B04A-9246-D66A7FB03A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1623" y="1917392"/>
                <a:ext cx="1429494" cy="276999"/>
              </a:xfrm>
              <a:prstGeom prst="rect">
                <a:avLst/>
              </a:prstGeom>
              <a:blipFill>
                <a:blip r:embed="rId5"/>
                <a:stretch>
                  <a:fillRect l="-3540" r="-5310" b="-30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3CEBB8BE-E4CE-264E-8AE7-95DC7B704FBD}"/>
              </a:ext>
            </a:extLst>
          </p:cNvPr>
          <p:cNvSpPr txBox="1"/>
          <p:nvPr/>
        </p:nvSpPr>
        <p:spPr>
          <a:xfrm>
            <a:off x="554182" y="6163589"/>
            <a:ext cx="79103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Chen, Tian Qi, et al. "Neural ordinary differential equations." Advances in neural information processing systems. 2018.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97333C9-4820-6D47-82CE-BC7F29E8CA66}"/>
                  </a:ext>
                </a:extLst>
              </p:cNvPr>
              <p:cNvSpPr txBox="1"/>
              <p:nvPr/>
            </p:nvSpPr>
            <p:spPr>
              <a:xfrm>
                <a:off x="554181" y="5249659"/>
                <a:ext cx="829930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latin typeface="Charter Roman" panose="02040503050506020203" pitchFamily="18" charset="0"/>
                  </a:rPr>
                  <a:t>We call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2000" dirty="0">
                    <a:latin typeface="Charter Roman" panose="02040503050506020203" pitchFamily="18" charset="0"/>
                  </a:rPr>
                  <a:t> “continuous depth” or “continuous time” interchangeably.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97333C9-4820-6D47-82CE-BC7F29E8CA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181" y="5249659"/>
                <a:ext cx="8299307" cy="400110"/>
              </a:xfrm>
              <a:prstGeom prst="rect">
                <a:avLst/>
              </a:prstGeom>
              <a:blipFill>
                <a:blip r:embed="rId6"/>
                <a:stretch>
                  <a:fillRect l="-765" t="-6061" b="-24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87C3ED04-1B7C-B34D-B15F-6E7BE0E13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DB351-E5A0-5B4C-AB74-A87B4AFD614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6859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AB160E6-63D6-F74C-9FA6-1928FD9B7C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1738" y="1116326"/>
            <a:ext cx="4275185" cy="89129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A5B3189-7575-6D4A-86AB-42F97676F635}"/>
              </a:ext>
            </a:extLst>
          </p:cNvPr>
          <p:cNvSpPr txBox="1"/>
          <p:nvPr/>
        </p:nvSpPr>
        <p:spPr>
          <a:xfrm>
            <a:off x="138545" y="121545"/>
            <a:ext cx="900545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Charter Roman" panose="02040503050506020203" pitchFamily="18" charset="0"/>
              </a:rPr>
              <a:t>Forward pass of an ODE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F3F68BD-4C53-1E4B-891E-7704DD2735E1}"/>
                  </a:ext>
                </a:extLst>
              </p:cNvPr>
              <p:cNvSpPr txBox="1"/>
              <p:nvPr/>
            </p:nvSpPr>
            <p:spPr>
              <a:xfrm>
                <a:off x="3768439" y="907362"/>
                <a:ext cx="1119694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F3F68BD-4C53-1E4B-891E-7704DD2735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8439" y="907362"/>
                <a:ext cx="1119694" cy="276999"/>
              </a:xfrm>
              <a:prstGeom prst="rect">
                <a:avLst/>
              </a:prstGeom>
              <a:blipFill>
                <a:blip r:embed="rId3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739B0385-D850-E84F-8035-20802D34DA61}"/>
              </a:ext>
            </a:extLst>
          </p:cNvPr>
          <p:cNvSpPr txBox="1"/>
          <p:nvPr/>
        </p:nvSpPr>
        <p:spPr>
          <a:xfrm>
            <a:off x="1759528" y="851942"/>
            <a:ext cx="1274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harter Roman" panose="02040503050506020203" pitchFamily="18" charset="0"/>
              </a:rPr>
              <a:t>Input: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CAD0AB-E777-AF40-9CC7-F5D29A256498}"/>
              </a:ext>
            </a:extLst>
          </p:cNvPr>
          <p:cNvSpPr txBox="1"/>
          <p:nvPr/>
        </p:nvSpPr>
        <p:spPr>
          <a:xfrm>
            <a:off x="1759528" y="1391071"/>
            <a:ext cx="1274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harter Roman" panose="02040503050506020203" pitchFamily="18" charset="0"/>
              </a:rPr>
              <a:t>Output: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9DC8D37-E8AF-6542-9B04-E29546B2A232}"/>
              </a:ext>
            </a:extLst>
          </p:cNvPr>
          <p:cNvSpPr txBox="1"/>
          <p:nvPr/>
        </p:nvSpPr>
        <p:spPr>
          <a:xfrm>
            <a:off x="1759528" y="1985616"/>
            <a:ext cx="1274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harter Roman" panose="02040503050506020203" pitchFamily="18" charset="0"/>
              </a:rPr>
              <a:t>Loss: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835DCF7E-5A63-534A-A5A7-2786CA375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DB351-E5A0-5B4C-AB74-A87B4AFD6149}" type="slidenum">
              <a:rPr lang="en-US" smtClean="0"/>
              <a:t>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F935DE3-4AF4-C146-8156-83A7C2454D75}"/>
                  </a:ext>
                </a:extLst>
              </p:cNvPr>
              <p:cNvSpPr txBox="1"/>
              <p:nvPr/>
            </p:nvSpPr>
            <p:spPr>
              <a:xfrm>
                <a:off x="3878209" y="2007619"/>
                <a:ext cx="201984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F935DE3-4AF4-C146-8156-83A7C2454D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8209" y="2007619"/>
                <a:ext cx="2019848" cy="276999"/>
              </a:xfrm>
              <a:prstGeom prst="rect">
                <a:avLst/>
              </a:prstGeom>
              <a:blipFill>
                <a:blip r:embed="rId4"/>
                <a:stretch>
                  <a:fillRect l="-1875" t="-8696" r="-3750" b="-30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Group 20">
            <a:extLst>
              <a:ext uri="{FF2B5EF4-FFF2-40B4-BE49-F238E27FC236}">
                <a16:creationId xmlns:a16="http://schemas.microsoft.com/office/drawing/2014/main" id="{68AD2403-8AF7-ED48-ABC0-3FF01C6BBA78}"/>
              </a:ext>
            </a:extLst>
          </p:cNvPr>
          <p:cNvGrpSpPr/>
          <p:nvPr/>
        </p:nvGrpSpPr>
        <p:grpSpPr>
          <a:xfrm>
            <a:off x="138545" y="3184611"/>
            <a:ext cx="9005455" cy="3568598"/>
            <a:chOff x="138545" y="3184611"/>
            <a:chExt cx="9005455" cy="3568598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E0996DB0-8E9D-BA4F-8B54-46E6235B0F74}"/>
                </a:ext>
              </a:extLst>
            </p:cNvPr>
            <p:cNvGrpSpPr/>
            <p:nvPr/>
          </p:nvGrpSpPr>
          <p:grpSpPr>
            <a:xfrm>
              <a:off x="138545" y="3184611"/>
              <a:ext cx="9005455" cy="3568598"/>
              <a:chOff x="138545" y="3184611"/>
              <a:chExt cx="9005455" cy="356859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D4977E36-93A6-2649-9258-47FB4C2CD458}"/>
                      </a:ext>
                    </a:extLst>
                  </p:cNvPr>
                  <p:cNvSpPr txBox="1"/>
                  <p:nvPr/>
                </p:nvSpPr>
                <p:spPr>
                  <a:xfrm>
                    <a:off x="138545" y="3184611"/>
                    <a:ext cx="9005455" cy="43088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200" dirty="0">
                        <a:latin typeface="Charter Roman" panose="02040503050506020203" pitchFamily="18" charset="0"/>
                      </a:rPr>
                      <a:t>Analytical form of adjoint method to determine grad </a:t>
                    </a:r>
                    <a:r>
                      <a:rPr lang="en-US" sz="2200" dirty="0" err="1">
                        <a:latin typeface="Charter Roman" panose="02040503050506020203" pitchFamily="18" charset="0"/>
                      </a:rPr>
                      <a:t>w.r.t.</a:t>
                    </a:r>
                    <a:r>
                      <a:rPr lang="en-US" sz="2200" dirty="0">
                        <a:latin typeface="Charter Roman" panose="02040503050506020203" pitchFamily="18" charset="0"/>
                      </a:rPr>
                      <a:t> </a:t>
                    </a:r>
                    <a14:m>
                      <m:oMath xmlns:m="http://schemas.openxmlformats.org/officeDocument/2006/math"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oMath>
                    </a14:m>
                    <a:endParaRPr lang="en-US" sz="2200" dirty="0">
                      <a:latin typeface="Charter Roman" panose="02040503050506020203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D4977E36-93A6-2649-9258-47FB4C2CD45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38545" y="3184611"/>
                    <a:ext cx="9005455" cy="430887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845" t="-8571" b="-2285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011EB7FC-C013-444E-8227-8DE5D6A2616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t="31167" r="11574"/>
              <a:stretch/>
            </p:blipFill>
            <p:spPr>
              <a:xfrm>
                <a:off x="4572000" y="4445161"/>
                <a:ext cx="4559426" cy="1459884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6292644D-7EC9-064D-B6C6-F893B0964700}"/>
                      </a:ext>
                    </a:extLst>
                  </p:cNvPr>
                  <p:cNvSpPr txBox="1"/>
                  <p:nvPr/>
                </p:nvSpPr>
                <p:spPr>
                  <a:xfrm>
                    <a:off x="378457" y="3904627"/>
                    <a:ext cx="3949829" cy="187634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342900" indent="-342900">
                      <a:buAutoNum type="arabicParenBoth"/>
                    </a:pPr>
                    <a:r>
                      <a:rPr lang="en-US" dirty="0">
                        <a:latin typeface="Charter Roman" panose="02040503050506020203" pitchFamily="18" charset="0"/>
                      </a:rPr>
                      <a:t> Solve </a:t>
                    </a:r>
                    <a14:m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a14:m>
                    <a:r>
                      <a:rPr lang="en-US" dirty="0">
                        <a:latin typeface="Charter Roman" panose="02040503050506020203" pitchFamily="18" charset="0"/>
                      </a:rPr>
                      <a:t> from </a:t>
                    </a:r>
                    <a14:m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a14:m>
                    <a:r>
                      <a:rPr lang="en-US" dirty="0">
                        <a:latin typeface="Charter Roman" panose="02040503050506020203" pitchFamily="18" charset="0"/>
                      </a:rPr>
                      <a:t> to </a:t>
                    </a:r>
                    <a14:m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a14:m>
                    <a:endParaRPr lang="en-US" dirty="0">
                      <a:latin typeface="Charter Roman" panose="02040503050506020203" pitchFamily="18" charset="0"/>
                    </a:endParaRPr>
                  </a:p>
                  <a:p>
                    <a:r>
                      <a:rPr lang="en-US" dirty="0">
                        <a:latin typeface="Charter Roman" panose="02040503050506020203" pitchFamily="18" charset="0"/>
                      </a:rPr>
                      <a:t>      Determine </a:t>
                    </a:r>
                    <a14:m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a14:m>
                    <a:endParaRPr lang="en-US" dirty="0">
                      <a:latin typeface="Charter Roman" panose="02040503050506020203" pitchFamily="18" charset="0"/>
                    </a:endParaRPr>
                  </a:p>
                  <a:p>
                    <a:endParaRPr lang="en-US" dirty="0">
                      <a:latin typeface="Charter Roman" panose="02040503050506020203" pitchFamily="18" charset="0"/>
                    </a:endParaRPr>
                  </a:p>
                  <a:p>
                    <a:r>
                      <a:rPr lang="en-US" dirty="0">
                        <a:latin typeface="Charter Roman" panose="02040503050506020203" pitchFamily="18" charset="0"/>
                      </a:rPr>
                      <a:t>(2) Solve </a:t>
                    </a:r>
                    <a14:m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a14:m>
                    <a:r>
                      <a:rPr lang="en-US" dirty="0">
                        <a:latin typeface="Charter Roman" panose="02040503050506020203" pitchFamily="18" charset="0"/>
                      </a:rPr>
                      <a:t> from </a:t>
                    </a:r>
                    <a14:m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a14:m>
                    <a:r>
                      <a:rPr lang="en-US" dirty="0">
                        <a:latin typeface="Charter Roman" panose="02040503050506020203" pitchFamily="18" charset="0"/>
                      </a:rPr>
                      <a:t> to </a:t>
                    </a:r>
                    <a14:m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a14:m>
                    <a:endParaRPr lang="en-US" dirty="0">
                      <a:latin typeface="Charter Roman" panose="02040503050506020203" pitchFamily="18" charset="0"/>
                    </a:endParaRPr>
                  </a:p>
                  <a:p>
                    <a:endParaRPr lang="en-US" dirty="0">
                      <a:latin typeface="Charter Roman" panose="02040503050506020203" pitchFamily="18" charset="0"/>
                    </a:endParaRPr>
                  </a:p>
                  <a:p>
                    <a:r>
                      <a:rPr lang="en-US" dirty="0">
                        <a:latin typeface="Charter Roman" panose="02040503050506020203" pitchFamily="18" charset="0"/>
                      </a:rPr>
                      <a:t>(3) Determine </a:t>
                    </a:r>
                    <a14:m>
                      <m:oMath xmlns:m="http://schemas.openxmlformats.org/officeDocument/2006/math"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𝑑𝐿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den>
                        </m:f>
                      </m:oMath>
                    </a14:m>
                    <a:r>
                      <a:rPr lang="en-US" dirty="0">
                        <a:latin typeface="Charter Roman" panose="02040503050506020203" pitchFamily="18" charset="0"/>
                      </a:rPr>
                      <a:t> in an integral form</a:t>
                    </a:r>
                  </a:p>
                </p:txBody>
              </p:sp>
            </mc:Choice>
            <mc:Fallback xmlns=""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6292644D-7EC9-064D-B6C6-F893B096470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78457" y="3904627"/>
                    <a:ext cx="3949829" cy="1876347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1282" t="-671" b="-67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8A7D615-2405-394C-A29C-8680D69E9D15}"/>
                  </a:ext>
                </a:extLst>
              </p:cNvPr>
              <p:cNvSpPr txBox="1"/>
              <p:nvPr/>
            </p:nvSpPr>
            <p:spPr>
              <a:xfrm>
                <a:off x="651164" y="6414655"/>
                <a:ext cx="79248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i="1" dirty="0" err="1"/>
                  <a:t>Pontryagin</a:t>
                </a:r>
                <a:r>
                  <a:rPr lang="en-US" sz="1600" i="1" dirty="0"/>
                  <a:t>, L. S. Mathematical theory of optimal processes. Routledge, 1962.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6F87461B-3E42-B14E-90D6-EE18629DB06C}"/>
                    </a:ext>
                  </a:extLst>
                </p:cNvPr>
                <p:cNvSpPr txBox="1"/>
                <p:nvPr/>
              </p:nvSpPr>
              <p:spPr>
                <a:xfrm>
                  <a:off x="5929870" y="3935551"/>
                  <a:ext cx="1603516" cy="56592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=−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</m:d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6F87461B-3E42-B14E-90D6-EE18629DB06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29870" y="3935551"/>
                  <a:ext cx="1603516" cy="565924"/>
                </a:xfrm>
                <a:prstGeom prst="rect">
                  <a:avLst/>
                </a:prstGeom>
                <a:blipFill>
                  <a:blip r:embed="rId8"/>
                  <a:stretch>
                    <a:fillRect l="-3150" t="-2222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089419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C9B324A-31A7-6F47-9815-BD4B648F31AC}"/>
              </a:ext>
            </a:extLst>
          </p:cNvPr>
          <p:cNvSpPr txBox="1"/>
          <p:nvPr/>
        </p:nvSpPr>
        <p:spPr>
          <a:xfrm>
            <a:off x="138545" y="121545"/>
            <a:ext cx="900545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Charter Roman" panose="02040503050506020203" pitchFamily="18" charset="0"/>
              </a:rPr>
              <a:t>Numerical implementation of the adjoint method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6FC21F-CCC2-BA4B-9D84-6968D5FC655A}"/>
              </a:ext>
            </a:extLst>
          </p:cNvPr>
          <p:cNvSpPr txBox="1"/>
          <p:nvPr/>
        </p:nvSpPr>
        <p:spPr>
          <a:xfrm>
            <a:off x="84536" y="6393045"/>
            <a:ext cx="90594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Chen, Tian Qi, et al. "Neural ordinary differential equations." Advances in neural information processing systems. 2018.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C9DB3D-F607-E24E-9563-52855F32DFEB}"/>
              </a:ext>
            </a:extLst>
          </p:cNvPr>
          <p:cNvSpPr txBox="1"/>
          <p:nvPr/>
        </p:nvSpPr>
        <p:spPr>
          <a:xfrm>
            <a:off x="1108360" y="783058"/>
            <a:ext cx="29925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harter Roman" panose="02040503050506020203" pitchFamily="18" charset="0"/>
              </a:rPr>
              <a:t>Analytical Form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1B25BB0-29A6-DF44-B579-15E30AC542AC}"/>
              </a:ext>
            </a:extLst>
          </p:cNvPr>
          <p:cNvGrpSpPr/>
          <p:nvPr/>
        </p:nvGrpSpPr>
        <p:grpSpPr>
          <a:xfrm>
            <a:off x="4102925" y="803168"/>
            <a:ext cx="4916436" cy="5132206"/>
            <a:chOff x="4364177" y="941718"/>
            <a:chExt cx="4916436" cy="513220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E9B4CF2-E5A7-7642-BE52-7557536831F7}"/>
                </a:ext>
              </a:extLst>
            </p:cNvPr>
            <p:cNvSpPr txBox="1"/>
            <p:nvPr/>
          </p:nvSpPr>
          <p:spPr>
            <a:xfrm>
              <a:off x="4949366" y="941718"/>
              <a:ext cx="351517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Charter Roman" panose="02040503050506020203" pitchFamily="18" charset="0"/>
                </a:rPr>
                <a:t>Numerical implementation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83DD1D6A-48DB-A14F-94A2-B54EAE969D53}"/>
                    </a:ext>
                  </a:extLst>
                </p:cNvPr>
                <p:cNvSpPr txBox="1"/>
                <p:nvPr/>
              </p:nvSpPr>
              <p:spPr>
                <a:xfrm>
                  <a:off x="4365460" y="1549276"/>
                  <a:ext cx="4778540" cy="136454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indent="-342900">
                    <a:buAutoNum type="arabicParenBoth"/>
                  </a:pPr>
                  <a:r>
                    <a:rPr lang="en-US" dirty="0">
                      <a:latin typeface="Charter Roman" panose="02040503050506020203" pitchFamily="18" charset="0"/>
                    </a:rPr>
                    <a:t>Solve 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en-US" dirty="0">
                      <a:latin typeface="Charter Roman" panose="02040503050506020203" pitchFamily="18" charset="0"/>
                    </a:rPr>
                    <a:t> with numerical ODE solvers.</a:t>
                  </a:r>
                </a:p>
                <a:p>
                  <a:r>
                    <a:rPr lang="en-US" dirty="0">
                      <a:latin typeface="Charter Roman" panose="02040503050506020203" pitchFamily="18" charset="0"/>
                    </a:rPr>
                    <a:t>     Determine 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𝜆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endParaRPr lang="en-US" dirty="0">
                    <a:latin typeface="Charter Roman" panose="02040503050506020203" pitchFamily="18" charset="0"/>
                  </a:endParaRPr>
                </a:p>
                <a:p>
                  <a:r>
                    <a:rPr lang="en-US" dirty="0">
                      <a:solidFill>
                        <a:schemeClr val="accent1"/>
                      </a:solidFill>
                      <a:latin typeface="Charter Roman" panose="02040503050506020203" pitchFamily="18" charset="0"/>
                    </a:rPr>
                    <a:t>     Delete  forward-time trajectory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, 0&lt;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</m:oMath>
                  </a14:m>
                  <a:r>
                    <a:rPr lang="en-US" dirty="0">
                      <a:solidFill>
                        <a:schemeClr val="accent1"/>
                      </a:solidFill>
                      <a:latin typeface="Charter Roman" panose="02040503050506020203" pitchFamily="18" charset="0"/>
                    </a:rPr>
                    <a:t> on the fly</a:t>
                  </a: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83DD1D6A-48DB-A14F-94A2-B54EAE969D5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65460" y="1549276"/>
                  <a:ext cx="4778540" cy="1364541"/>
                </a:xfrm>
                <a:prstGeom prst="rect">
                  <a:avLst/>
                </a:prstGeom>
                <a:blipFill>
                  <a:blip r:embed="rId2"/>
                  <a:stretch>
                    <a:fillRect l="-796" t="-1835" b="-550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7BC823FC-F404-AA40-914C-D3ACB5BE89D7}"/>
                </a:ext>
              </a:extLst>
            </p:cNvPr>
            <p:cNvGrpSpPr/>
            <p:nvPr/>
          </p:nvGrpSpPr>
          <p:grpSpPr>
            <a:xfrm>
              <a:off x="4364177" y="2945573"/>
              <a:ext cx="4916436" cy="2525390"/>
              <a:chOff x="4447307" y="3194960"/>
              <a:chExt cx="4916436" cy="252539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9DDA310C-2923-284A-8A29-B77421EBE85F}"/>
                      </a:ext>
                    </a:extLst>
                  </p:cNvPr>
                  <p:cNvSpPr txBox="1"/>
                  <p:nvPr/>
                </p:nvSpPr>
                <p:spPr>
                  <a:xfrm>
                    <a:off x="4447307" y="3194960"/>
                    <a:ext cx="4419602" cy="120032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dirty="0">
                        <a:latin typeface="Charter Roman" panose="02040503050506020203" pitchFamily="18" charset="0"/>
                      </a:rPr>
                      <a:t>(2) Numerically solve the following augmented ODE from </a:t>
                    </a:r>
                    <a14:m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𝑡𝑜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a14:m>
                    <a:endParaRPr lang="en-US" dirty="0">
                      <a:latin typeface="Charter Roman" panose="02040503050506020203" pitchFamily="18" charset="0"/>
                    </a:endParaRPr>
                  </a:p>
                  <a:p>
                    <a:endParaRPr lang="en-US" dirty="0">
                      <a:latin typeface="Charter Roman" panose="02040503050506020203" pitchFamily="18" charset="0"/>
                    </a:endParaRPr>
                  </a:p>
                  <a:p>
                    <a:endParaRPr lang="en-US" dirty="0">
                      <a:latin typeface="Charter Roman" panose="02040503050506020203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9DDA310C-2923-284A-8A29-B77421EBE85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47307" y="3194960"/>
                    <a:ext cx="4419602" cy="1200329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860" t="-208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2F8DDB46-E489-CF4B-BE02-7273F62037E7}"/>
                      </a:ext>
                    </a:extLst>
                  </p:cNvPr>
                  <p:cNvSpPr txBox="1"/>
                  <p:nvPr/>
                </p:nvSpPr>
                <p:spPr>
                  <a:xfrm>
                    <a:off x="4616437" y="3905827"/>
                    <a:ext cx="2092036" cy="477888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𝑑𝑧</m:t>
                              </m:r>
                              <m:d>
                                <m:d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</m:den>
                          </m:f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d>
                                <m:d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oMath>
                      </m:oMathPara>
                    </a14:m>
                    <a:endParaRPr lang="en-US" sz="1600" b="0" dirty="0"/>
                  </a:p>
                </p:txBody>
              </p:sp>
            </mc:Choice>
            <mc:Fallback xmlns="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2F8DDB46-E489-CF4B-BE02-7273F62037E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616437" y="3905827"/>
                    <a:ext cx="2092036" cy="477888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b="-1025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8BC2B667-6A6C-3C42-B777-D1D5DFB1E579}"/>
                      </a:ext>
                    </a:extLst>
                  </p:cNvPr>
                  <p:cNvSpPr txBox="1"/>
                  <p:nvPr/>
                </p:nvSpPr>
                <p:spPr>
                  <a:xfrm>
                    <a:off x="4772441" y="4566031"/>
                    <a:ext cx="1724126" cy="51693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d>
                                <m:d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</m:den>
                          </m:f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=−</m:t>
                          </m:r>
                          <m:sSup>
                            <m:sSup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f>
                                <m:f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num>
                                <m:den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den>
                              </m:f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8BC2B667-6A6C-3C42-B777-D1D5DFB1E57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72441" y="4566031"/>
                    <a:ext cx="1724126" cy="516936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2206" t="-2381" r="-3676" b="-952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23466BA1-78E9-DE4A-AE25-3A2BCAE7496A}"/>
                      </a:ext>
                    </a:extLst>
                  </p:cNvPr>
                  <p:cNvSpPr txBox="1"/>
                  <p:nvPr/>
                </p:nvSpPr>
                <p:spPr>
                  <a:xfrm>
                    <a:off x="4769161" y="5242750"/>
                    <a:ext cx="1856470" cy="468205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num>
                            <m:den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</m:den>
                          </m:f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f>
                            <m:f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𝑑𝐿</m:t>
                              </m:r>
                            </m:num>
                            <m:den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den>
                          </m:f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)=−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𝜆</m:t>
                          </m:r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f>
                            <m:f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num>
                            <m:den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𝜕𝜃</m:t>
                              </m:r>
                            </m:den>
                          </m:f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23466BA1-78E9-DE4A-AE25-3A2BCAE7496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69161" y="5242750"/>
                    <a:ext cx="1856470" cy="468205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2041" r="-2721" b="-1315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368011B6-F26A-DE4F-ABFB-54A64347A59A}"/>
                      </a:ext>
                    </a:extLst>
                  </p:cNvPr>
                  <p:cNvSpPr txBox="1"/>
                  <p:nvPr/>
                </p:nvSpPr>
                <p:spPr>
                  <a:xfrm>
                    <a:off x="6771456" y="4702552"/>
                    <a:ext cx="396712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368011B6-F26A-DE4F-ABFB-54A64347A59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71456" y="4702552"/>
                    <a:ext cx="396712" cy="276999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625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620F583E-D879-564F-821B-9A088F7F0777}"/>
                      </a:ext>
                    </a:extLst>
                  </p:cNvPr>
                  <p:cNvSpPr txBox="1"/>
                  <p:nvPr/>
                </p:nvSpPr>
                <p:spPr>
                  <a:xfrm>
                    <a:off x="7383473" y="3991619"/>
                    <a:ext cx="1113062" cy="246221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d>
                            <m:d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d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620F583E-D879-564F-821B-9A088F7F077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383473" y="3991619"/>
                    <a:ext cx="1113062" cy="246221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1124" r="-5618" b="-35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Rectangle 18">
                    <a:extLst>
                      <a:ext uri="{FF2B5EF4-FFF2-40B4-BE49-F238E27FC236}">
                        <a16:creationId xmlns:a16="http://schemas.microsoft.com/office/drawing/2014/main" id="{B4B8C616-0689-D54D-96FB-A4BF8208B1F0}"/>
                      </a:ext>
                    </a:extLst>
                  </p:cNvPr>
                  <p:cNvSpPr/>
                  <p:nvPr/>
                </p:nvSpPr>
                <p:spPr>
                  <a:xfrm>
                    <a:off x="7279006" y="4516652"/>
                    <a:ext cx="2084737" cy="605037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d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=−</m:t>
                          </m:r>
                          <m:f>
                            <m:f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d>
                                <m:d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d>
                                    <m:d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</m:d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d>
                                <m:d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</m:d>
                            </m:den>
                          </m:f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19" name="Rectangle 18">
                    <a:extLst>
                      <a:ext uri="{FF2B5EF4-FFF2-40B4-BE49-F238E27FC236}">
                        <a16:creationId xmlns:a16="http://schemas.microsoft.com/office/drawing/2014/main" id="{B4B8C616-0689-D54D-96FB-A4BF8208B1F0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279006" y="4516652"/>
                    <a:ext cx="2084737" cy="605037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817F31C8-8239-EE4C-99E4-F56D171E9F0D}"/>
                      </a:ext>
                    </a:extLst>
                  </p:cNvPr>
                  <p:cNvSpPr txBox="1"/>
                  <p:nvPr/>
                </p:nvSpPr>
                <p:spPr>
                  <a:xfrm>
                    <a:off x="7428765" y="5248618"/>
                    <a:ext cx="1051505" cy="47173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𝑑𝐿</m:t>
                              </m:r>
                            </m:num>
                            <m:den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den>
                          </m:f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​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817F31C8-8239-EE4C-99E4-F56D171E9F0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28765" y="5248618"/>
                    <a:ext cx="1051505" cy="471732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l="-34524" t="-150000" r="-3571" b="-22894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E393A69-F196-4D4E-A7D2-E5FC45F56D58}"/>
                </a:ext>
              </a:extLst>
            </p:cNvPr>
            <p:cNvSpPr txBox="1"/>
            <p:nvPr/>
          </p:nvSpPr>
          <p:spPr>
            <a:xfrm>
              <a:off x="4533307" y="5704592"/>
              <a:ext cx="41353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  <a:latin typeface="Charter Roman" panose="02040503050506020203" pitchFamily="18" charset="0"/>
                </a:rPr>
                <a:t>Solve augmented ODE in reverse-time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F1DD5D2-CE52-DF40-97E3-CD2E0FA3371B}"/>
                  </a:ext>
                </a:extLst>
              </p:cNvPr>
              <p:cNvSpPr txBox="1"/>
              <p:nvPr/>
            </p:nvSpPr>
            <p:spPr>
              <a:xfrm>
                <a:off x="151113" y="1493057"/>
                <a:ext cx="3949829" cy="32613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AutoNum type="arabicParenBoth"/>
                </a:pPr>
                <a:r>
                  <a:rPr lang="en-US" dirty="0">
                    <a:latin typeface="Charter Roman" panose="02040503050506020203" pitchFamily="18" charset="0"/>
                  </a:rPr>
                  <a:t> Solve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latin typeface="Charter Roman" panose="02040503050506020203" pitchFamily="18" charset="0"/>
                  </a:rPr>
                  <a:t>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>
                    <a:latin typeface="Charter Roman" panose="02040503050506020203" pitchFamily="18" charset="0"/>
                  </a:rPr>
                  <a:t>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en-US" dirty="0">
                  <a:latin typeface="Charter Roman" panose="02040503050506020203" pitchFamily="18" charset="0"/>
                </a:endParaRPr>
              </a:p>
              <a:p>
                <a:r>
                  <a:rPr lang="en-US" dirty="0">
                    <a:latin typeface="Charter Roman" panose="02040503050506020203" pitchFamily="18" charset="0"/>
                  </a:rPr>
                  <a:t>      Determine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latin typeface="Charter Roman" panose="02040503050506020203" pitchFamily="18" charset="0"/>
                </a:endParaRPr>
              </a:p>
              <a:p>
                <a:endParaRPr lang="en-US" dirty="0">
                  <a:latin typeface="Charter Roman" panose="02040503050506020203" pitchFamily="18" charset="0"/>
                </a:endParaRPr>
              </a:p>
              <a:p>
                <a:endParaRPr lang="en-US" dirty="0">
                  <a:latin typeface="Charter Roman" panose="02040503050506020203" pitchFamily="18" charset="0"/>
                </a:endParaRPr>
              </a:p>
              <a:p>
                <a:endParaRPr lang="en-US" dirty="0">
                  <a:latin typeface="Charter Roman" panose="02040503050506020203" pitchFamily="18" charset="0"/>
                </a:endParaRPr>
              </a:p>
              <a:p>
                <a:r>
                  <a:rPr lang="en-US" dirty="0">
                    <a:latin typeface="Charter Roman" panose="02040503050506020203" pitchFamily="18" charset="0"/>
                  </a:rPr>
                  <a:t>(2) Solve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latin typeface="Charter Roman" panose="02040503050506020203" pitchFamily="18" charset="0"/>
                  </a:rPr>
                  <a:t>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>
                    <a:latin typeface="Charter Roman" panose="02040503050506020203" pitchFamily="18" charset="0"/>
                  </a:rPr>
                  <a:t>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>
                  <a:latin typeface="Charter Roman" panose="02040503050506020203" pitchFamily="18" charset="0"/>
                </a:endParaRPr>
              </a:p>
              <a:p>
                <a:endParaRPr lang="en-US" dirty="0">
                  <a:latin typeface="Charter Roman" panose="02040503050506020203" pitchFamily="18" charset="0"/>
                </a:endParaRPr>
              </a:p>
              <a:p>
                <a:endParaRPr lang="en-US" dirty="0">
                  <a:latin typeface="Charter Roman" panose="02040503050506020203" pitchFamily="18" charset="0"/>
                </a:endParaRPr>
              </a:p>
              <a:p>
                <a:endParaRPr lang="en-US" dirty="0">
                  <a:latin typeface="Charter Roman" panose="02040503050506020203" pitchFamily="18" charset="0"/>
                </a:endParaRPr>
              </a:p>
              <a:p>
                <a:endParaRPr lang="en-US" dirty="0">
                  <a:latin typeface="Charter Roman" panose="02040503050506020203" pitchFamily="18" charset="0"/>
                </a:endParaRPr>
              </a:p>
              <a:p>
                <a:r>
                  <a:rPr lang="en-US" dirty="0">
                    <a:latin typeface="Charter Roman" panose="02040503050506020203" pitchFamily="18" charset="0"/>
                  </a:rPr>
                  <a:t>(3) Determine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𝑑𝐿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den>
                    </m:f>
                  </m:oMath>
                </a14:m>
                <a:r>
                  <a:rPr lang="en-US" dirty="0">
                    <a:latin typeface="Charter Roman" panose="02040503050506020203" pitchFamily="18" charset="0"/>
                  </a:rPr>
                  <a:t> in an integral form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F1DD5D2-CE52-DF40-97E3-CD2E0FA337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113" y="1493057"/>
                <a:ext cx="3949829" cy="3261342"/>
              </a:xfrm>
              <a:prstGeom prst="rect">
                <a:avLst/>
              </a:prstGeom>
              <a:blipFill>
                <a:blip r:embed="rId11"/>
                <a:stretch>
                  <a:fillRect l="-1608" t="-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B128338-8215-B347-843E-86508DD1B197}"/>
              </a:ext>
            </a:extLst>
          </p:cNvPr>
          <p:cNvCxnSpPr/>
          <p:nvPr/>
        </p:nvCxnSpPr>
        <p:spPr>
          <a:xfrm>
            <a:off x="2247900" y="1841500"/>
            <a:ext cx="1371600" cy="0"/>
          </a:xfrm>
          <a:prstGeom prst="line">
            <a:avLst/>
          </a:prstGeom>
          <a:ln w="603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962BFE34-20B0-9846-89B7-664D601EEDFB}"/>
              </a:ext>
            </a:extLst>
          </p:cNvPr>
          <p:cNvCxnSpPr/>
          <p:nvPr/>
        </p:nvCxnSpPr>
        <p:spPr>
          <a:xfrm>
            <a:off x="2247900" y="3238500"/>
            <a:ext cx="1371600" cy="0"/>
          </a:xfrm>
          <a:prstGeom prst="line">
            <a:avLst/>
          </a:prstGeom>
          <a:ln w="603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Slide Number Placeholder 28">
            <a:extLst>
              <a:ext uri="{FF2B5EF4-FFF2-40B4-BE49-F238E27FC236}">
                <a16:creationId xmlns:a16="http://schemas.microsoft.com/office/drawing/2014/main" id="{82874D68-59A8-274E-9DED-BC66A918CE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DB351-E5A0-5B4C-AB74-A87B4AFD6149}" type="slidenum">
              <a:rPr lang="en-US" smtClean="0"/>
              <a:t>5</a:t>
            </a:fld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93CAA73-FDF5-B546-AA95-AE38A7847318}"/>
              </a:ext>
            </a:extLst>
          </p:cNvPr>
          <p:cNvSpPr txBox="1"/>
          <p:nvPr/>
        </p:nvSpPr>
        <p:spPr>
          <a:xfrm>
            <a:off x="2126027" y="2118501"/>
            <a:ext cx="1663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Charter Roman" panose="02040503050506020203" pitchFamily="18" charset="0"/>
              </a:rPr>
              <a:t>Forward-time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B5B7E48-1C0D-3D4E-B8BC-268C3D2914DA}"/>
              </a:ext>
            </a:extLst>
          </p:cNvPr>
          <p:cNvSpPr txBox="1"/>
          <p:nvPr/>
        </p:nvSpPr>
        <p:spPr>
          <a:xfrm>
            <a:off x="2189819" y="3363724"/>
            <a:ext cx="1663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harter Roman" panose="02040503050506020203" pitchFamily="18" charset="0"/>
              </a:rPr>
              <a:t>Reverse-time</a:t>
            </a:r>
          </a:p>
        </p:txBody>
      </p:sp>
    </p:spTree>
    <p:extLst>
      <p:ext uri="{BB962C8B-B14F-4D97-AF65-F5344CB8AC3E}">
        <p14:creationId xmlns:p14="http://schemas.microsoft.com/office/powerpoint/2010/main" val="2587337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4094BE5-8B5C-A842-B555-0EE64DB12149}"/>
                  </a:ext>
                </a:extLst>
              </p:cNvPr>
              <p:cNvSpPr txBox="1"/>
              <p:nvPr/>
            </p:nvSpPr>
            <p:spPr>
              <a:xfrm>
                <a:off x="137258" y="149075"/>
                <a:ext cx="8472824" cy="778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dirty="0">
                    <a:latin typeface="Charter Roman" panose="02040503050506020203" pitchFamily="18" charset="0"/>
                  </a:rPr>
                  <a:t>Forward-time trajectory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22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2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200" dirty="0">
                    <a:latin typeface="Charter Roman" panose="02040503050506020203" pitchFamily="18" charset="0"/>
                  </a:rPr>
                  <a:t> and reverse-time trajectory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sz="2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acc>
                  </m:oMath>
                </a14:m>
                <a:r>
                  <a:rPr lang="en-US" sz="2200" dirty="0">
                    <a:latin typeface="Charter Roman" panose="02040503050506020203" pitchFamily="18" charset="0"/>
                  </a:rPr>
                  <a:t> might mismatch due to numerical errors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4094BE5-8B5C-A842-B555-0EE64DB121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258" y="149075"/>
                <a:ext cx="8472824" cy="778996"/>
              </a:xfrm>
              <a:prstGeom prst="rect">
                <a:avLst/>
              </a:prstGeom>
              <a:blipFill>
                <a:blip r:embed="rId2"/>
                <a:stretch>
                  <a:fillRect l="-898" t="-4918" r="-299"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EBC2AF39-8A29-C744-8EED-E7BFF951DF9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5695"/>
          <a:stretch/>
        </p:blipFill>
        <p:spPr>
          <a:xfrm>
            <a:off x="0" y="2155649"/>
            <a:ext cx="4051300" cy="30293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AC6DAD5-D495-2D43-B35E-7A44A126DBB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110" r="4585"/>
          <a:stretch/>
        </p:blipFill>
        <p:spPr>
          <a:xfrm>
            <a:off x="4603750" y="2155649"/>
            <a:ext cx="4051300" cy="30293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A6ADD40-6F80-334D-80FE-685A8514266C}"/>
              </a:ext>
            </a:extLst>
          </p:cNvPr>
          <p:cNvSpPr txBox="1"/>
          <p:nvPr/>
        </p:nvSpPr>
        <p:spPr>
          <a:xfrm>
            <a:off x="162658" y="1558750"/>
            <a:ext cx="8282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harter Roman" panose="02040503050506020203" pitchFamily="18" charset="0"/>
              </a:rPr>
              <a:t>Experiment with </a:t>
            </a:r>
            <a:r>
              <a:rPr lang="en-US" i="1" dirty="0">
                <a:latin typeface="Charter Roman" panose="02040503050506020203" pitchFamily="18" charset="0"/>
              </a:rPr>
              <a:t>van der Po</a:t>
            </a:r>
            <a:r>
              <a:rPr lang="en-US" dirty="0">
                <a:latin typeface="Charter Roman" panose="02040503050506020203" pitchFamily="18" charset="0"/>
              </a:rPr>
              <a:t>l equation, using ode45 solver in MATLAB 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A3400F81-2037-024B-9A21-54C9EAE109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DB351-E5A0-5B4C-AB74-A87B4AFD614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6946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4094BE5-8B5C-A842-B555-0EE64DB12149}"/>
                  </a:ext>
                </a:extLst>
              </p:cNvPr>
              <p:cNvSpPr txBox="1"/>
              <p:nvPr/>
            </p:nvSpPr>
            <p:spPr>
              <a:xfrm>
                <a:off x="137258" y="149075"/>
                <a:ext cx="8472824" cy="778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dirty="0">
                    <a:latin typeface="Charter Roman" panose="02040503050506020203" pitchFamily="18" charset="0"/>
                  </a:rPr>
                  <a:t>Forward-time trajectory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22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2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200" dirty="0">
                    <a:latin typeface="Charter Roman" panose="02040503050506020203" pitchFamily="18" charset="0"/>
                  </a:rPr>
                  <a:t> and reverse-time trajectory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sz="2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acc>
                  </m:oMath>
                </a14:m>
                <a:r>
                  <a:rPr lang="en-US" sz="2200" dirty="0">
                    <a:latin typeface="Charter Roman" panose="02040503050506020203" pitchFamily="18" charset="0"/>
                  </a:rPr>
                  <a:t> might mismatch due to numerical errors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4094BE5-8B5C-A842-B555-0EE64DB121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258" y="149075"/>
                <a:ext cx="8472824" cy="778996"/>
              </a:xfrm>
              <a:prstGeom prst="rect">
                <a:avLst/>
              </a:prstGeom>
              <a:blipFill>
                <a:blip r:embed="rId2"/>
                <a:stretch>
                  <a:fillRect l="-898" t="-4918" r="-299"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FA6ADD40-6F80-334D-80FE-685A8514266C}"/>
              </a:ext>
            </a:extLst>
          </p:cNvPr>
          <p:cNvSpPr txBox="1"/>
          <p:nvPr/>
        </p:nvSpPr>
        <p:spPr>
          <a:xfrm>
            <a:off x="137258" y="1376776"/>
            <a:ext cx="86892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harter Roman" panose="02040503050506020203" pitchFamily="18" charset="0"/>
              </a:rPr>
              <a:t>Experiment with an ODE defined by convolution, using ode45 solver in MATLAB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FB88FA8-3E79-3042-BD99-E4559322F2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9854"/>
          <a:stretch/>
        </p:blipFill>
        <p:spPr>
          <a:xfrm>
            <a:off x="317500" y="1746108"/>
            <a:ext cx="3525730" cy="378203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959F829-E8DB-074C-A7C7-3CAA3A683A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 r="-146"/>
          <a:stretch/>
        </p:blipFill>
        <p:spPr>
          <a:xfrm>
            <a:off x="4970570" y="1746108"/>
            <a:ext cx="3525730" cy="378203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8422709-2406-5740-9740-850147F1AD6E}"/>
              </a:ext>
            </a:extLst>
          </p:cNvPr>
          <p:cNvSpPr txBox="1"/>
          <p:nvPr/>
        </p:nvSpPr>
        <p:spPr>
          <a:xfrm>
            <a:off x="1573579" y="5343475"/>
            <a:ext cx="2908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harter Roman" panose="02040503050506020203" pitchFamily="18" charset="0"/>
              </a:rPr>
              <a:t>Input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8174C85-531E-7C47-9C6E-FB6C436D88AC}"/>
              </a:ext>
            </a:extLst>
          </p:cNvPr>
          <p:cNvSpPr txBox="1"/>
          <p:nvPr/>
        </p:nvSpPr>
        <p:spPr>
          <a:xfrm>
            <a:off x="5099309" y="5343475"/>
            <a:ext cx="37271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harter Roman" panose="02040503050506020203" pitchFamily="18" charset="0"/>
              </a:rPr>
              <a:t>Reverse-time reconstruction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FDEE0D-5956-BF48-BB62-E9BCDE138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DB351-E5A0-5B4C-AB74-A87B4AFD614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3548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561D95A-2F79-3647-87A8-A922F236BABE}"/>
              </a:ext>
            </a:extLst>
          </p:cNvPr>
          <p:cNvSpPr txBox="1"/>
          <p:nvPr/>
        </p:nvSpPr>
        <p:spPr>
          <a:xfrm>
            <a:off x="430645" y="102513"/>
            <a:ext cx="871048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Charter Roman" panose="02040503050506020203" pitchFamily="18" charset="0"/>
              </a:rPr>
              <a:t>Recap: Numerical ODE solvers with adaptive </a:t>
            </a:r>
            <a:r>
              <a:rPr lang="en-US" sz="2200" dirty="0" err="1">
                <a:latin typeface="Charter Roman" panose="02040503050506020203" pitchFamily="18" charset="0"/>
              </a:rPr>
              <a:t>stepsize</a:t>
            </a:r>
            <a:endParaRPr lang="en-US" sz="2200" dirty="0">
              <a:latin typeface="Charter Roman" panose="02040503050506020203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E20D493-23B2-7443-8C4E-80FD3A42FCDF}"/>
                  </a:ext>
                </a:extLst>
              </p:cNvPr>
              <p:cNvSpPr txBox="1"/>
              <p:nvPr/>
            </p:nvSpPr>
            <p:spPr>
              <a:xfrm>
                <a:off x="893338" y="4215288"/>
                <a:ext cx="7785100" cy="20585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latin typeface="Charter Roman" panose="02040503050506020203" pitchFamily="18" charset="0"/>
                  </a:rPr>
                  <a:t>    Hidden state at time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>
                  <a:latin typeface="Charter Roman" panose="02040503050506020203" pitchFamily="18" charset="0"/>
                </a:endParaRPr>
              </a:p>
              <a:p>
                <a:endParaRPr lang="en-US" dirty="0">
                  <a:latin typeface="Charter Roman" panose="02040503050506020203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latin typeface="Charter Roman" panose="02040503050506020203" pitchFamily="18" charset="0"/>
                  </a:rPr>
                  <a:t>          The </a:t>
                </a:r>
                <a:r>
                  <a:rPr lang="en-US" dirty="0" err="1">
                    <a:latin typeface="Charter Roman" panose="02040503050506020203" pitchFamily="18" charset="0"/>
                  </a:rPr>
                  <a:t>stepsize</a:t>
                </a:r>
                <a:r>
                  <a:rPr lang="en-US" dirty="0">
                    <a:latin typeface="Charter Roman" panose="02040503050506020203" pitchFamily="18" charset="0"/>
                  </a:rPr>
                  <a:t> in time</a:t>
                </a:r>
              </a:p>
              <a:p>
                <a:endParaRPr lang="en-US" dirty="0">
                  <a:latin typeface="Charter Roman" panose="02040503050506020203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Ψ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latin typeface="Charter Roman" panose="02040503050506020203" pitchFamily="18" charset="0"/>
                  </a:rPr>
                  <a:t> The </a:t>
                </a:r>
                <a:r>
                  <a:rPr lang="en-US" i="1" dirty="0">
                    <a:solidFill>
                      <a:srgbClr val="FF0000"/>
                    </a:solidFill>
                    <a:latin typeface="Charter Roman" panose="02040503050506020203" pitchFamily="18" charset="0"/>
                  </a:rPr>
                  <a:t>numerical</a:t>
                </a:r>
                <a:r>
                  <a:rPr lang="en-US" dirty="0">
                    <a:latin typeface="Charter Roman" panose="02040503050506020203" pitchFamily="18" charset="0"/>
                  </a:rPr>
                  <a:t> solution at time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latin typeface="Charter Roman" panose="02040503050506020203" pitchFamily="18" charset="0"/>
                  </a:rPr>
                  <a:t> , starting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latin typeface="Charter Roman" panose="02040503050506020203" pitchFamily="18" charset="0"/>
                  </a:rPr>
                  <a:t>. It returns both the numerical approximation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latin typeface="Charter Roman" panose="02040503050506020203" pitchFamily="18" charset="0"/>
                  </a:rPr>
                  <a:t> and an estimate of truncation error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acc>
                  </m:oMath>
                </a14:m>
                <a:r>
                  <a:rPr lang="en-US" dirty="0">
                    <a:latin typeface="Charter Roman" panose="02040503050506020203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E20D493-23B2-7443-8C4E-80FD3A42FC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338" y="4215288"/>
                <a:ext cx="7785100" cy="2058512"/>
              </a:xfrm>
              <a:prstGeom prst="rect">
                <a:avLst/>
              </a:prstGeom>
              <a:blipFill>
                <a:blip r:embed="rId2"/>
                <a:stretch>
                  <a:fillRect l="-489" t="-1227" b="-30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DEABA5AE-C44E-B346-A554-1212D3B6927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50"/>
          <a:stretch/>
        </p:blipFill>
        <p:spPr>
          <a:xfrm>
            <a:off x="0" y="584200"/>
            <a:ext cx="4169902" cy="3251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67B7E35-A411-B54C-8F72-01B0168B12C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15"/>
          <a:stretch/>
        </p:blipFill>
        <p:spPr>
          <a:xfrm>
            <a:off x="4064000" y="431800"/>
            <a:ext cx="5077132" cy="3172833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08D6F5-D71D-254E-96DF-5BE98141E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DB351-E5A0-5B4C-AB74-A87B4AFD614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8716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907F7CD-27FF-BA4B-9385-35FDE959D496}"/>
              </a:ext>
            </a:extLst>
          </p:cNvPr>
          <p:cNvSpPr txBox="1"/>
          <p:nvPr/>
        </p:nvSpPr>
        <p:spPr>
          <a:xfrm>
            <a:off x="430645" y="306170"/>
            <a:ext cx="900545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Charter Roman" panose="02040503050506020203" pitchFamily="18" charset="0"/>
              </a:rPr>
              <a:t>Adaptive checkpoint adjoint (ACA) method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1BD024F-5926-944B-87F0-A34FE8DFF1F4}"/>
              </a:ext>
            </a:extLst>
          </p:cNvPr>
          <p:cNvGrpSpPr/>
          <p:nvPr/>
        </p:nvGrpSpPr>
        <p:grpSpPr>
          <a:xfrm>
            <a:off x="189345" y="1171483"/>
            <a:ext cx="5981700" cy="4515033"/>
            <a:chOff x="1231900" y="907867"/>
            <a:chExt cx="5981700" cy="4515033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0B02769C-17C9-BE47-8707-5F6ECBD6BFA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31900" y="907867"/>
              <a:ext cx="5981700" cy="4515033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AFBF1FB7-381A-F94F-8B1C-63E2A2EEE882}"/>
                </a:ext>
              </a:extLst>
            </p:cNvPr>
            <p:cNvSpPr/>
            <p:nvPr/>
          </p:nvSpPr>
          <p:spPr>
            <a:xfrm>
              <a:off x="3517900" y="4622800"/>
              <a:ext cx="1930400" cy="2667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Charter Roman" panose="02040503050506020203" pitchFamily="18" charset="0"/>
                </a:rPr>
                <a:t>adjoint equations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846ED39-E65C-A04A-91E1-31F864FC8AC3}"/>
              </a:ext>
            </a:extLst>
          </p:cNvPr>
          <p:cNvGrpSpPr/>
          <p:nvPr/>
        </p:nvGrpSpPr>
        <p:grpSpPr>
          <a:xfrm>
            <a:off x="1422400" y="1714500"/>
            <a:ext cx="7353300" cy="1092200"/>
            <a:chOff x="1422400" y="1714500"/>
            <a:chExt cx="7353300" cy="10922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DE69F25E-6AA5-8947-A215-7CD5ACF72883}"/>
                </a:ext>
              </a:extLst>
            </p:cNvPr>
            <p:cNvCxnSpPr/>
            <p:nvPr/>
          </p:nvCxnSpPr>
          <p:spPr>
            <a:xfrm>
              <a:off x="1422400" y="2260600"/>
              <a:ext cx="4635500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7AB7C184-3E58-B448-BF30-522ADF060BA6}"/>
                </a:ext>
              </a:extLst>
            </p:cNvPr>
            <p:cNvCxnSpPr>
              <a:cxnSpLocks/>
            </p:cNvCxnSpPr>
            <p:nvPr/>
          </p:nvCxnSpPr>
          <p:spPr>
            <a:xfrm>
              <a:off x="1422400" y="2578100"/>
              <a:ext cx="2983345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82EB6DA0-097F-AD44-9CA9-1A5CFE451498}"/>
                    </a:ext>
                  </a:extLst>
                </p:cNvPr>
                <p:cNvSpPr/>
                <p:nvPr/>
              </p:nvSpPr>
              <p:spPr>
                <a:xfrm>
                  <a:off x="6667500" y="1714500"/>
                  <a:ext cx="2108200" cy="109220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Record </a:t>
                  </a:r>
                  <a14:m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𝑧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a14:m>
                  <a:r>
                    <a:rPr lang="en-US" dirty="0"/>
                    <a:t> to guarantee numerical accuracy</a:t>
                  </a:r>
                </a:p>
              </p:txBody>
            </p:sp>
          </mc:Choice>
          <mc:Fallback xmlns=""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82EB6DA0-097F-AD44-9CA9-1A5CFE45149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67500" y="1714500"/>
                  <a:ext cx="2108200" cy="1092200"/>
                </a:xfrm>
                <a:prstGeom prst="rect">
                  <a:avLst/>
                </a:prstGeom>
                <a:blipFill>
                  <a:blip r:embed="rId3"/>
                  <a:stretch>
                    <a:fillRect l="-1786" r="-35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0B4ACB84-A743-714F-958E-A3D66D22090A}"/>
                </a:ext>
              </a:extLst>
            </p:cNvPr>
            <p:cNvCxnSpPr>
              <a:cxnSpLocks/>
              <a:stCxn id="11" idx="1"/>
            </p:cNvCxnSpPr>
            <p:nvPr/>
          </p:nvCxnSpPr>
          <p:spPr>
            <a:xfrm flipH="1">
              <a:off x="6146802" y="2260600"/>
              <a:ext cx="520698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9FC10DF-CA3F-7148-AC01-0DCEB3646AD3}"/>
              </a:ext>
            </a:extLst>
          </p:cNvPr>
          <p:cNvGrpSpPr/>
          <p:nvPr/>
        </p:nvGrpSpPr>
        <p:grpSpPr>
          <a:xfrm>
            <a:off x="629313" y="2870200"/>
            <a:ext cx="8136659" cy="2616200"/>
            <a:chOff x="629313" y="2870200"/>
            <a:chExt cx="8136659" cy="2616200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EE256E34-93E6-294E-A50D-D8DC54983F55}"/>
                </a:ext>
              </a:extLst>
            </p:cNvPr>
            <p:cNvCxnSpPr/>
            <p:nvPr/>
          </p:nvCxnSpPr>
          <p:spPr>
            <a:xfrm>
              <a:off x="1422400" y="2870200"/>
              <a:ext cx="4635500" cy="0"/>
            </a:xfrm>
            <a:prstGeom prst="line">
              <a:avLst/>
            </a:prstGeom>
            <a:ln w="254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737684B-B545-C54F-80DB-BC0824532891}"/>
                </a:ext>
              </a:extLst>
            </p:cNvPr>
            <p:cNvSpPr/>
            <p:nvPr/>
          </p:nvSpPr>
          <p:spPr>
            <a:xfrm>
              <a:off x="6657772" y="4024634"/>
              <a:ext cx="2108200" cy="109220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Delete redundant computation graph and recollect memory </a:t>
              </a: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38C13F2F-B4E9-254F-A0BB-FCC541FD5D0D}"/>
                </a:ext>
              </a:extLst>
            </p:cNvPr>
            <p:cNvCxnSpPr>
              <a:cxnSpLocks/>
            </p:cNvCxnSpPr>
            <p:nvPr/>
          </p:nvCxnSpPr>
          <p:spPr>
            <a:xfrm>
              <a:off x="1771651" y="5461000"/>
              <a:ext cx="3380920" cy="0"/>
            </a:xfrm>
            <a:prstGeom prst="line">
              <a:avLst/>
            </a:prstGeom>
            <a:ln w="254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3F9D2DC6-8784-4141-AAEB-6C469CFF02C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264813" y="2980962"/>
              <a:ext cx="1402687" cy="1431381"/>
            </a:xfrm>
            <a:prstGeom prst="straightConnector1">
              <a:avLst/>
            </a:prstGeom>
            <a:ln w="28575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6702429E-4417-DD4F-9CDE-11BD2C7E825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52571" y="4533900"/>
              <a:ext cx="1582306" cy="952500"/>
            </a:xfrm>
            <a:prstGeom prst="straightConnector1">
              <a:avLst/>
            </a:prstGeom>
            <a:ln w="28575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666226E3-3E39-8540-8967-4E8E3251C300}"/>
                </a:ext>
              </a:extLst>
            </p:cNvPr>
            <p:cNvCxnSpPr>
              <a:cxnSpLocks/>
            </p:cNvCxnSpPr>
            <p:nvPr/>
          </p:nvCxnSpPr>
          <p:spPr>
            <a:xfrm>
              <a:off x="629313" y="3149600"/>
              <a:ext cx="1643987" cy="0"/>
            </a:xfrm>
            <a:prstGeom prst="line">
              <a:avLst/>
            </a:prstGeom>
            <a:ln w="254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Slide Number Placeholder 30">
            <a:extLst>
              <a:ext uri="{FF2B5EF4-FFF2-40B4-BE49-F238E27FC236}">
                <a16:creationId xmlns:a16="http://schemas.microsoft.com/office/drawing/2014/main" id="{CE274DC9-6328-8444-B74C-91B91DB95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DB351-E5A0-5B4C-AB74-A87B4AFD614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895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3612</TotalTime>
  <Words>1342</Words>
  <Application>Microsoft Macintosh PowerPoint</Application>
  <PresentationFormat>On-screen Show (4:3)</PresentationFormat>
  <Paragraphs>175</Paragraphs>
  <Slides>22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Arial</vt:lpstr>
      <vt:lpstr>Calibri</vt:lpstr>
      <vt:lpstr>Calibri Light</vt:lpstr>
      <vt:lpstr>Cambria Math</vt:lpstr>
      <vt:lpstr>Charter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 Zhu</dc:creator>
  <cp:lastModifiedBy>Ju Zhu</cp:lastModifiedBy>
  <cp:revision>593</cp:revision>
  <dcterms:created xsi:type="dcterms:W3CDTF">2020-01-17T03:08:27Z</dcterms:created>
  <dcterms:modified xsi:type="dcterms:W3CDTF">2020-06-16T16:17:46Z</dcterms:modified>
</cp:coreProperties>
</file>